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57" r:id="rId9"/>
    <p:sldId id="265" r:id="rId10"/>
    <p:sldId id="269" r:id="rId11"/>
    <p:sldId id="270" r:id="rId12"/>
    <p:sldId id="272"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79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324093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3811479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2168892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271371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2050523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3977048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2806879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1591161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163284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63135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2EB5FE-707B-4277-9F10-92235E41A06C}" type="datetimeFigureOut">
              <a:rPr lang="en-US" smtClean="0"/>
              <a:t>10/18/2012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A6B6BB-D5B2-42B5-BD6D-8D2C9343E048}" type="slidenum">
              <a:rPr lang="en-US" smtClean="0"/>
              <a:t>‹#›</a:t>
            </a:fld>
            <a:endParaRPr lang="en-US" dirty="0"/>
          </a:p>
        </p:txBody>
      </p:sp>
    </p:spTree>
    <p:extLst>
      <p:ext uri="{BB962C8B-B14F-4D97-AF65-F5344CB8AC3E}">
        <p14:creationId xmlns:p14="http://schemas.microsoft.com/office/powerpoint/2010/main" val="3104661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EB5FE-707B-4277-9F10-92235E41A06C}" type="datetimeFigureOut">
              <a:rPr lang="en-US" smtClean="0"/>
              <a:t>10/18/2012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A6B6BB-D5B2-42B5-BD6D-8D2C9343E048}" type="slidenum">
              <a:rPr lang="en-US" smtClean="0"/>
              <a:t>‹#›</a:t>
            </a:fld>
            <a:endParaRPr lang="en-US" dirty="0"/>
          </a:p>
        </p:txBody>
      </p:sp>
    </p:spTree>
    <p:extLst>
      <p:ext uri="{BB962C8B-B14F-4D97-AF65-F5344CB8AC3E}">
        <p14:creationId xmlns:p14="http://schemas.microsoft.com/office/powerpoint/2010/main" val="1524285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yzbOc2C4-KI&amp;feature=player_detailpag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ncpublicschools.org/acre/standards" TargetMode="External"/><Relationship Id="rId2" Type="http://schemas.openxmlformats.org/officeDocument/2006/relationships/hyperlink" Target="http://www.corestandards.org/" TargetMode="External"/><Relationship Id="rId1" Type="http://schemas.openxmlformats.org/officeDocument/2006/relationships/slideLayout" Target="../slideLayouts/slideLayout2.xml"/><Relationship Id="rId4" Type="http://schemas.openxmlformats.org/officeDocument/2006/relationships/hyperlink" Target="http://pta.org/4446.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38400"/>
            <a:ext cx="7924800" cy="1470025"/>
          </a:xfrm>
        </p:spPr>
        <p:txBody>
          <a:bodyPr/>
          <a:lstStyle/>
          <a:p>
            <a:r>
              <a:rPr lang="en-US" dirty="0" smtClean="0"/>
              <a:t>The Common Core </a:t>
            </a:r>
            <a:br>
              <a:rPr lang="en-US" dirty="0" smtClean="0"/>
            </a:br>
            <a:r>
              <a:rPr lang="en-US" dirty="0" smtClean="0"/>
              <a:t>State Standards</a:t>
            </a:r>
            <a:endParaRPr lang="en-US" dirty="0"/>
          </a:p>
        </p:txBody>
      </p:sp>
    </p:spTree>
    <p:extLst>
      <p:ext uri="{BB962C8B-B14F-4D97-AF65-F5344CB8AC3E}">
        <p14:creationId xmlns:p14="http://schemas.microsoft.com/office/powerpoint/2010/main" val="3742788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657"/>
            <a:ext cx="8229600" cy="1143000"/>
          </a:xfrm>
        </p:spPr>
        <p:txBody>
          <a:bodyPr>
            <a:normAutofit fontScale="90000"/>
          </a:bodyPr>
          <a:lstStyle/>
          <a:p>
            <a:r>
              <a:rPr lang="en-US" dirty="0" smtClean="0"/>
              <a:t/>
            </a:r>
            <a:br>
              <a:rPr lang="en-US" dirty="0" smtClean="0"/>
            </a:br>
            <a:r>
              <a:rPr lang="en-US" dirty="0" smtClean="0"/>
              <a:t>The Common Core Standards</a:t>
            </a:r>
            <a:endParaRPr lang="en-US" dirty="0"/>
          </a:p>
        </p:txBody>
      </p:sp>
      <p:sp>
        <p:nvSpPr>
          <p:cNvPr id="3" name="Content Placeholder 2"/>
          <p:cNvSpPr>
            <a:spLocks noGrp="1"/>
          </p:cNvSpPr>
          <p:nvPr>
            <p:ph idx="1"/>
          </p:nvPr>
        </p:nvSpPr>
        <p:spPr>
          <a:xfrm>
            <a:off x="457200" y="1143000"/>
            <a:ext cx="8229600" cy="5410200"/>
          </a:xfrm>
        </p:spPr>
        <p:txBody>
          <a:bodyPr>
            <a:normAutofit fontScale="77500" lnSpcReduction="20000"/>
          </a:bodyPr>
          <a:lstStyle/>
          <a:p>
            <a:r>
              <a:rPr lang="en-US" dirty="0" smtClean="0">
                <a:effectLst/>
              </a:rPr>
              <a:t>The Common Core State Standards describe the knowledge and skills in English Language Arts and Mathematics that students will need when they graduate, whatever their choice of college or career. </a:t>
            </a:r>
          </a:p>
          <a:p>
            <a:pPr marL="0" indent="0">
              <a:buNone/>
            </a:pPr>
            <a:endParaRPr lang="en-US" dirty="0" smtClean="0">
              <a:effectLst/>
            </a:endParaRPr>
          </a:p>
          <a:p>
            <a:r>
              <a:rPr lang="en-US" dirty="0" smtClean="0">
                <a:effectLst/>
              </a:rPr>
              <a:t>The standards define the knowledge and skills students should have to succeed in entry-level, credit-bearing, academic college courses and in workforce training programs. </a:t>
            </a:r>
          </a:p>
          <a:p>
            <a:pPr marL="0" indent="0">
              <a:buNone/>
            </a:pPr>
            <a:endParaRPr lang="en-US" dirty="0" smtClean="0">
              <a:effectLst/>
            </a:endParaRPr>
          </a:p>
          <a:p>
            <a:r>
              <a:rPr lang="en-US" dirty="0" smtClean="0">
                <a:effectLst/>
              </a:rPr>
              <a:t>The standards are based on the best national and international standards, giving our students a competitive advantage in the global economy. This state-led effort is coordinated by the National Governors Association Center for Best Practices (NGA Center) and the Council of Chief State School Officers (CCSSO). </a:t>
            </a:r>
            <a:endParaRPr lang="en-US" dirty="0">
              <a:effectLst/>
            </a:endParaRPr>
          </a:p>
        </p:txBody>
      </p:sp>
    </p:spTree>
    <p:extLst>
      <p:ext uri="{BB962C8B-B14F-4D97-AF65-F5344CB8AC3E}">
        <p14:creationId xmlns:p14="http://schemas.microsoft.com/office/powerpoint/2010/main" val="2106369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
            </a:r>
            <a:br>
              <a:rPr lang="en-US" dirty="0" smtClean="0"/>
            </a:br>
            <a:r>
              <a:rPr lang="en-US" dirty="0" smtClean="0"/>
              <a:t>The Common Core Standards</a:t>
            </a:r>
            <a:endParaRPr lang="en-US" dirty="0"/>
          </a:p>
        </p:txBody>
      </p:sp>
      <p:sp>
        <p:nvSpPr>
          <p:cNvPr id="3" name="Content Placeholder 2"/>
          <p:cNvSpPr>
            <a:spLocks noGrp="1"/>
          </p:cNvSpPr>
          <p:nvPr>
            <p:ph idx="1"/>
          </p:nvPr>
        </p:nvSpPr>
        <p:spPr>
          <a:xfrm>
            <a:off x="457200" y="1143000"/>
            <a:ext cx="8229600" cy="5410200"/>
          </a:xfrm>
        </p:spPr>
        <p:txBody>
          <a:bodyPr>
            <a:normAutofit fontScale="92500" lnSpcReduction="10000"/>
          </a:bodyPr>
          <a:lstStyle/>
          <a:p>
            <a:r>
              <a:rPr lang="en-US" dirty="0" smtClean="0">
                <a:effectLst/>
              </a:rPr>
              <a:t>State led effort to develop a curriculum that ensures US students are competitive in the global marketplace.</a:t>
            </a:r>
          </a:p>
          <a:p>
            <a:pPr marL="0" indent="0">
              <a:buNone/>
            </a:pPr>
            <a:endParaRPr lang="en-US" dirty="0" smtClean="0">
              <a:effectLst/>
            </a:endParaRPr>
          </a:p>
          <a:p>
            <a:r>
              <a:rPr lang="en-US" dirty="0" smtClean="0"/>
              <a:t>Benchmarked to International standards.</a:t>
            </a:r>
          </a:p>
          <a:p>
            <a:pPr marL="0" indent="0">
              <a:buNone/>
            </a:pPr>
            <a:endParaRPr lang="en-US" dirty="0" smtClean="0"/>
          </a:p>
          <a:p>
            <a:r>
              <a:rPr lang="en-US" dirty="0" smtClean="0"/>
              <a:t>Provide clear and consistent standards of what students should know and be able to do.</a:t>
            </a:r>
          </a:p>
          <a:p>
            <a:pPr marL="0" indent="0">
              <a:buNone/>
            </a:pPr>
            <a:endParaRPr lang="en-US" dirty="0" smtClean="0"/>
          </a:p>
          <a:p>
            <a:r>
              <a:rPr lang="en-US" dirty="0" smtClean="0"/>
              <a:t>Ensure that all students have the opportunity to engage in equally challenging work.</a:t>
            </a:r>
          </a:p>
          <a:p>
            <a:endParaRPr lang="en-US" dirty="0">
              <a:effectLst/>
            </a:endParaRPr>
          </a:p>
        </p:txBody>
      </p:sp>
    </p:spTree>
    <p:extLst>
      <p:ext uri="{BB962C8B-B14F-4D97-AF65-F5344CB8AC3E}">
        <p14:creationId xmlns:p14="http://schemas.microsoft.com/office/powerpoint/2010/main" val="2663120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hlinkClick r:id="rId2"/>
            </a:endParaRPr>
          </a:p>
          <a:p>
            <a:pPr marL="0" indent="0" algn="ctr">
              <a:buNone/>
            </a:pPr>
            <a:endParaRPr lang="en-US" dirty="0" smtClean="0">
              <a:hlinkClick r:id="rId2"/>
            </a:endParaRPr>
          </a:p>
          <a:p>
            <a:pPr marL="0" indent="0" algn="ctr">
              <a:buNone/>
            </a:pPr>
            <a:r>
              <a:rPr lang="en-US" dirty="0" smtClean="0">
                <a:hlinkClick r:id="rId2"/>
              </a:rPr>
              <a:t>Common Core State Standards</a:t>
            </a:r>
            <a:endParaRPr lang="en-US" dirty="0"/>
          </a:p>
        </p:txBody>
      </p:sp>
    </p:spTree>
    <p:extLst>
      <p:ext uri="{BB962C8B-B14F-4D97-AF65-F5344CB8AC3E}">
        <p14:creationId xmlns:p14="http://schemas.microsoft.com/office/powerpoint/2010/main" val="24325489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are teachers being prepared </a:t>
            </a:r>
            <a:br>
              <a:rPr lang="en-US" b="1" dirty="0" smtClean="0"/>
            </a:br>
            <a:r>
              <a:rPr lang="en-US" b="1" dirty="0" smtClean="0"/>
              <a:t>for the changing standards?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In 2011 – 12, three days were dedicated to Common </a:t>
            </a:r>
            <a:r>
              <a:rPr lang="en-US" i="1" dirty="0"/>
              <a:t>Core and Essential Standards professional development </a:t>
            </a:r>
            <a:r>
              <a:rPr lang="en-US" i="1" dirty="0" smtClean="0"/>
              <a:t>in Haywood County.</a:t>
            </a:r>
          </a:p>
          <a:p>
            <a:r>
              <a:rPr lang="en-US" i="1" dirty="0" smtClean="0"/>
              <a:t>In 2012 – 13, three days additional days have been dedicated to Common Core and Essential Standards professional development in Haywood County</a:t>
            </a:r>
            <a:endParaRPr lang="en-US" dirty="0"/>
          </a:p>
          <a:p>
            <a:r>
              <a:rPr lang="en-US" i="1" dirty="0"/>
              <a:t>Schools </a:t>
            </a:r>
            <a:r>
              <a:rPr lang="en-US" i="1" dirty="0" smtClean="0"/>
              <a:t>provide </a:t>
            </a:r>
            <a:r>
              <a:rPr lang="en-US" i="1" dirty="0"/>
              <a:t>teachers time to learn about the standards and prepare for implementation </a:t>
            </a:r>
            <a:r>
              <a:rPr lang="en-US" i="1" dirty="0" smtClean="0"/>
              <a:t>that has begun this year. </a:t>
            </a:r>
            <a:endParaRPr lang="en-US" dirty="0"/>
          </a:p>
          <a:p>
            <a:r>
              <a:rPr lang="en-US" i="1" dirty="0" smtClean="0"/>
              <a:t>Additional </a:t>
            </a:r>
            <a:r>
              <a:rPr lang="en-US" i="1" dirty="0"/>
              <a:t>training </a:t>
            </a:r>
            <a:r>
              <a:rPr lang="en-US" i="1" dirty="0" smtClean="0"/>
              <a:t>was offered </a:t>
            </a:r>
            <a:r>
              <a:rPr lang="en-US" i="1" dirty="0"/>
              <a:t>this </a:t>
            </a:r>
            <a:r>
              <a:rPr lang="en-US" i="1" dirty="0" smtClean="0"/>
              <a:t>summer.</a:t>
            </a:r>
            <a:endParaRPr lang="en-US" dirty="0"/>
          </a:p>
        </p:txBody>
      </p:sp>
    </p:spTree>
    <p:extLst>
      <p:ext uri="{BB962C8B-B14F-4D97-AF65-F5344CB8AC3E}">
        <p14:creationId xmlns:p14="http://schemas.microsoft.com/office/powerpoint/2010/main" val="23233431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can you be an advocate </a:t>
            </a:r>
            <a:br>
              <a:rPr lang="en-US" b="1" dirty="0" smtClean="0"/>
            </a:br>
            <a:r>
              <a:rPr lang="en-US" b="1" dirty="0" smtClean="0"/>
              <a:t>for your child? </a:t>
            </a:r>
            <a:r>
              <a:rPr lang="en-US" dirty="0" smtClean="0"/>
              <a:t/>
            </a:r>
            <a:br>
              <a:rPr lang="en-US" dirty="0" smtClean="0"/>
            </a:br>
            <a:endParaRPr lang="en-US" dirty="0"/>
          </a:p>
        </p:txBody>
      </p:sp>
      <p:sp>
        <p:nvSpPr>
          <p:cNvPr id="5" name="Content Placeholder 4"/>
          <p:cNvSpPr>
            <a:spLocks noGrp="1"/>
          </p:cNvSpPr>
          <p:nvPr>
            <p:ph idx="1"/>
          </p:nvPr>
        </p:nvSpPr>
        <p:spPr>
          <a:xfrm>
            <a:off x="457200" y="1600200"/>
            <a:ext cx="8229600" cy="4918269"/>
          </a:xfrm>
          <a:prstGeom prst="rect">
            <a:avLst/>
          </a:prstGeom>
        </p:spPr>
        <p:txBody>
          <a:bodyPr>
            <a:spAutoFit/>
          </a:bodyPr>
          <a:lstStyle/>
          <a:p>
            <a:r>
              <a:rPr lang="en-US" i="1" dirty="0"/>
              <a:t>Maintain communication with your child’s teacher and </a:t>
            </a:r>
            <a:r>
              <a:rPr lang="en-US" i="1" dirty="0" smtClean="0"/>
              <a:t>school.</a:t>
            </a:r>
            <a:endParaRPr lang="en-US" dirty="0"/>
          </a:p>
          <a:p>
            <a:r>
              <a:rPr lang="en-US" i="1" dirty="0"/>
              <a:t>Be an active participant in school-wide activities (PTA meetings, open houses, parent-teacher conferences, etc</a:t>
            </a:r>
            <a:r>
              <a:rPr lang="en-US" i="1" dirty="0" smtClean="0"/>
              <a:t>.). </a:t>
            </a:r>
            <a:endParaRPr lang="en-US" dirty="0"/>
          </a:p>
          <a:p>
            <a:r>
              <a:rPr lang="en-US" i="1" dirty="0"/>
              <a:t>Know the expectations of the </a:t>
            </a:r>
            <a:r>
              <a:rPr lang="en-US" i="1" dirty="0" smtClean="0"/>
              <a:t>standards. </a:t>
            </a:r>
            <a:endParaRPr lang="en-US" dirty="0"/>
          </a:p>
          <a:p>
            <a:r>
              <a:rPr lang="en-US" i="1" dirty="0"/>
              <a:t>Ensure supports are in place for student </a:t>
            </a:r>
            <a:r>
              <a:rPr lang="en-US" i="1" dirty="0" smtClean="0"/>
              <a:t>learning both at home and at school. </a:t>
            </a:r>
            <a:endParaRPr lang="en-US" dirty="0"/>
          </a:p>
          <a:p>
            <a:endParaRPr lang="en-US" dirty="0"/>
          </a:p>
        </p:txBody>
      </p:sp>
    </p:spTree>
    <p:extLst>
      <p:ext uri="{BB962C8B-B14F-4D97-AF65-F5344CB8AC3E}">
        <p14:creationId xmlns:p14="http://schemas.microsoft.com/office/powerpoint/2010/main" val="15628756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Where can I find more information?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181600"/>
          </a:xfrm>
        </p:spPr>
        <p:txBody>
          <a:bodyPr>
            <a:normAutofit lnSpcReduction="10000"/>
          </a:bodyPr>
          <a:lstStyle/>
          <a:p>
            <a:pPr marL="0" indent="0">
              <a:buNone/>
            </a:pPr>
            <a:endParaRPr lang="en-US" dirty="0"/>
          </a:p>
          <a:p>
            <a:r>
              <a:rPr lang="en-US" i="1" dirty="0"/>
              <a:t>Common Core State Standards Initiative– </a:t>
            </a:r>
            <a:r>
              <a:rPr lang="en-US" i="1" dirty="0">
                <a:hlinkClick r:id="rId2"/>
              </a:rPr>
              <a:t>http://www.corestandards.org </a:t>
            </a:r>
            <a:endParaRPr lang="en-US" dirty="0"/>
          </a:p>
          <a:p>
            <a:r>
              <a:rPr lang="en-US" i="1" dirty="0" smtClean="0"/>
              <a:t>North </a:t>
            </a:r>
            <a:r>
              <a:rPr lang="en-US" i="1" dirty="0"/>
              <a:t>Carolina Department of Public Instruction (NCDPI)- </a:t>
            </a:r>
            <a:r>
              <a:rPr lang="en-US" i="1" dirty="0">
                <a:hlinkClick r:id="rId3"/>
              </a:rPr>
              <a:t>http://ncpublicschools.org/acre/standards </a:t>
            </a:r>
            <a:endParaRPr lang="en-US" dirty="0"/>
          </a:p>
          <a:p>
            <a:r>
              <a:rPr lang="en-US" i="1" dirty="0"/>
              <a:t>Your child’s teacher </a:t>
            </a:r>
            <a:endParaRPr lang="en-US" dirty="0"/>
          </a:p>
          <a:p>
            <a:r>
              <a:rPr lang="en-US" i="1" dirty="0"/>
              <a:t>National Parent Teacher Association( PTA) Parent’s Guide to Success– </a:t>
            </a:r>
            <a:r>
              <a:rPr lang="en-US" i="1" dirty="0">
                <a:hlinkClick r:id="rId4"/>
              </a:rPr>
              <a:t>http://pta.org/4446.htm </a:t>
            </a:r>
            <a:endParaRPr lang="en-US" dirty="0"/>
          </a:p>
          <a:p>
            <a:endParaRPr lang="en-US" dirty="0"/>
          </a:p>
        </p:txBody>
      </p:sp>
    </p:spTree>
    <p:extLst>
      <p:ext uri="{BB962C8B-B14F-4D97-AF65-F5344CB8AC3E}">
        <p14:creationId xmlns:p14="http://schemas.microsoft.com/office/powerpoint/2010/main" val="4274846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724400"/>
          </a:xfrm>
        </p:spPr>
        <p:txBody>
          <a:bodyPr>
            <a:normAutofit/>
          </a:bodyPr>
          <a:lstStyle/>
          <a:p>
            <a:r>
              <a:rPr lang="en-US" sz="5400" dirty="0" smtClean="0"/>
              <a:t>Why Do We Need the </a:t>
            </a:r>
            <a:br>
              <a:rPr lang="en-US" sz="5400" dirty="0" smtClean="0"/>
            </a:br>
            <a:r>
              <a:rPr lang="en-US" sz="5400" dirty="0" smtClean="0"/>
              <a:t>Common Core Standards?</a:t>
            </a:r>
            <a:endParaRPr lang="en-US" sz="5400" dirty="0"/>
          </a:p>
        </p:txBody>
      </p:sp>
      <p:pic>
        <p:nvPicPr>
          <p:cNvPr id="1027" name="Picture 3" descr="C:\Users\Owner\AppData\Local\Microsoft\Windows\Temporary Internet Files\Content.IE5\8PQC23P5\MM900282747[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097308"/>
            <a:ext cx="26670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4716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763000" cy="5029200"/>
          </a:xfrm>
        </p:spPr>
        <p:txBody>
          <a:bodyPr>
            <a:normAutofit fontScale="92500" lnSpcReduction="10000"/>
          </a:bodyPr>
          <a:lstStyle/>
          <a:p>
            <a:r>
              <a:rPr lang="en-US" dirty="0" smtClean="0"/>
              <a:t>In the 21</a:t>
            </a:r>
            <a:r>
              <a:rPr lang="en-US" baseline="30000" dirty="0" smtClean="0"/>
              <a:t>st</a:t>
            </a:r>
            <a:r>
              <a:rPr lang="en-US" dirty="0" smtClean="0"/>
              <a:t> century global marketplace, a nation’s economy can only be as strong as the skills of its people. </a:t>
            </a:r>
            <a:r>
              <a:rPr lang="en-US" dirty="0" smtClean="0"/>
              <a:t>Due to the changing global economy</a:t>
            </a:r>
            <a:r>
              <a:rPr lang="en-US" smtClean="0"/>
              <a:t>, workers’ </a:t>
            </a:r>
            <a:r>
              <a:rPr lang="en-US" dirty="0" smtClean="0"/>
              <a:t>skills do not match what business and industry now need.</a:t>
            </a:r>
            <a:endParaRPr lang="en-US" dirty="0" smtClean="0"/>
          </a:p>
          <a:p>
            <a:pPr marL="0" indent="0">
              <a:buNone/>
            </a:pPr>
            <a:endParaRPr lang="en-US" dirty="0" smtClean="0"/>
          </a:p>
          <a:p>
            <a:r>
              <a:rPr lang="en-US" dirty="0" smtClean="0"/>
              <a:t>The McKinsey Global Institute estimates that the U.S. could be short as many as 1.5 million college graduates by 2020. This could mean losing our current lead in areas that give us an edge in business and engineering innovation.</a:t>
            </a:r>
          </a:p>
          <a:p>
            <a:endParaRPr lang="en-US" dirty="0"/>
          </a:p>
        </p:txBody>
      </p:sp>
      <p:sp>
        <p:nvSpPr>
          <p:cNvPr id="4" name="Title 3"/>
          <p:cNvSpPr>
            <a:spLocks noGrp="1"/>
          </p:cNvSpPr>
          <p:nvPr>
            <p:ph type="title"/>
          </p:nvPr>
        </p:nvSpPr>
        <p:spPr/>
        <p:txBody>
          <a:bodyPr>
            <a:normAutofit fontScale="90000"/>
          </a:bodyPr>
          <a:lstStyle/>
          <a:p>
            <a:r>
              <a:rPr lang="en-US" b="1" dirty="0" smtClean="0"/>
              <a:t>The Challenge: Too Few U.S. Workers Have the Skills Needed in Today’s Economy</a:t>
            </a:r>
            <a:endParaRPr lang="en-US" dirty="0"/>
          </a:p>
        </p:txBody>
      </p:sp>
    </p:spTree>
    <p:extLst>
      <p:ext uri="{BB962C8B-B14F-4D97-AF65-F5344CB8AC3E}">
        <p14:creationId xmlns:p14="http://schemas.microsoft.com/office/powerpoint/2010/main" val="1635212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b="1" dirty="0" smtClean="0"/>
              <a:t>The Challenge: Too Few U.S. Workers Have the Skills Needed in Today’s Economy</a:t>
            </a:r>
            <a:br>
              <a:rPr lang="en-US" b="1" dirty="0" smtClean="0"/>
            </a:br>
            <a:endParaRPr lang="en-US" dirty="0"/>
          </a:p>
        </p:txBody>
      </p:sp>
      <p:sp>
        <p:nvSpPr>
          <p:cNvPr id="3" name="Content Placeholder 2"/>
          <p:cNvSpPr>
            <a:spLocks noGrp="1"/>
          </p:cNvSpPr>
          <p:nvPr>
            <p:ph idx="1"/>
          </p:nvPr>
        </p:nvSpPr>
        <p:spPr>
          <a:xfrm>
            <a:off x="457200" y="1828800"/>
            <a:ext cx="8229600" cy="4525963"/>
          </a:xfrm>
        </p:spPr>
        <p:txBody>
          <a:bodyPr>
            <a:normAutofit fontScale="92500" lnSpcReduction="10000"/>
          </a:bodyPr>
          <a:lstStyle/>
          <a:p>
            <a:r>
              <a:rPr lang="en-US" dirty="0" smtClean="0"/>
              <a:t>As baby-boomers retire, U.S. manufacturing faces a deficit of skilled workers, ranging from university-educated aerospace engineers to community college-trained precision machinists.</a:t>
            </a:r>
          </a:p>
          <a:p>
            <a:pPr marL="0" indent="0">
              <a:buNone/>
            </a:pPr>
            <a:endParaRPr lang="en-US" dirty="0" smtClean="0"/>
          </a:p>
          <a:p>
            <a:r>
              <a:rPr lang="en-US" dirty="0" smtClean="0"/>
              <a:t>We have a persistent unmet demand of 400,000-500,000 jobs openings in the healthcare industry, a higher rate than in other service industries, many of which could be filled by training workers in community colleges</a:t>
            </a:r>
            <a:endParaRPr lang="en-US" dirty="0"/>
          </a:p>
        </p:txBody>
      </p:sp>
    </p:spTree>
    <p:extLst>
      <p:ext uri="{BB962C8B-B14F-4D97-AF65-F5344CB8AC3E}">
        <p14:creationId xmlns:p14="http://schemas.microsoft.com/office/powerpoint/2010/main" val="42526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1143000"/>
          </a:xfrm>
        </p:spPr>
        <p:txBody>
          <a:bodyPr>
            <a:normAutofit fontScale="90000"/>
          </a:bodyPr>
          <a:lstStyle/>
          <a:p>
            <a:r>
              <a:rPr lang="en-US" b="1" dirty="0" smtClean="0"/>
              <a:t>The Challenge: Too Few U.S. Workers Have the Skills Needed in Today’s Economy</a:t>
            </a:r>
            <a:br>
              <a:rPr lang="en-US" b="1" dirty="0" smtClean="0"/>
            </a:br>
            <a:endParaRPr lang="en-US" dirty="0"/>
          </a:p>
        </p:txBody>
      </p:sp>
      <p:sp>
        <p:nvSpPr>
          <p:cNvPr id="3" name="Content Placeholder 2"/>
          <p:cNvSpPr>
            <a:spLocks noGrp="1"/>
          </p:cNvSpPr>
          <p:nvPr>
            <p:ph idx="1"/>
          </p:nvPr>
        </p:nvSpPr>
        <p:spPr>
          <a:xfrm>
            <a:off x="533400" y="2133600"/>
            <a:ext cx="8229600" cy="4525963"/>
          </a:xfrm>
        </p:spPr>
        <p:txBody>
          <a:bodyPr>
            <a:normAutofit/>
          </a:bodyPr>
          <a:lstStyle/>
          <a:p>
            <a:r>
              <a:rPr lang="en-US" dirty="0" smtClean="0"/>
              <a:t>What the skills gap really means is that even in the current jobs crisis, jobs are going unfilled today partly because employers can’t find workers with the appropriate skills.</a:t>
            </a:r>
            <a:endParaRPr lang="en-US" dirty="0" smtClean="0"/>
          </a:p>
        </p:txBody>
      </p:sp>
    </p:spTree>
    <p:extLst>
      <p:ext uri="{BB962C8B-B14F-4D97-AF65-F5344CB8AC3E}">
        <p14:creationId xmlns:p14="http://schemas.microsoft.com/office/powerpoint/2010/main" val="2197159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1143000"/>
          </a:xfrm>
        </p:spPr>
        <p:txBody>
          <a:bodyPr>
            <a:normAutofit fontScale="90000"/>
          </a:bodyPr>
          <a:lstStyle/>
          <a:p>
            <a:r>
              <a:rPr lang="en-US" b="1" dirty="0" smtClean="0"/>
              <a:t>The Challenge: Too Few U.S. Workers Have the Skills Needed in Today’s Economy</a:t>
            </a:r>
            <a:br>
              <a:rPr lang="en-US" b="1" dirty="0" smtClean="0"/>
            </a:br>
            <a:endParaRPr lang="en-US" dirty="0"/>
          </a:p>
        </p:txBody>
      </p:sp>
      <p:sp>
        <p:nvSpPr>
          <p:cNvPr id="3" name="Content Placeholder 2"/>
          <p:cNvSpPr>
            <a:spLocks noGrp="1"/>
          </p:cNvSpPr>
          <p:nvPr>
            <p:ph idx="1"/>
          </p:nvPr>
        </p:nvSpPr>
        <p:spPr>
          <a:xfrm>
            <a:off x="533400" y="2133600"/>
            <a:ext cx="8229600" cy="4525963"/>
          </a:xfrm>
        </p:spPr>
        <p:txBody>
          <a:bodyPr>
            <a:normAutofit/>
          </a:bodyPr>
          <a:lstStyle/>
          <a:p>
            <a:r>
              <a:rPr lang="en-US" dirty="0" smtClean="0"/>
              <a:t>What the skills gap really means is that even in the current jobs crisis, jobs are going unfilled today partly because employers can’t find workers with the appropriate skills.</a:t>
            </a:r>
            <a:endParaRPr lang="en-US" dirty="0" smtClean="0"/>
          </a:p>
        </p:txBody>
      </p:sp>
    </p:spTree>
    <p:extLst>
      <p:ext uri="{BB962C8B-B14F-4D97-AF65-F5344CB8AC3E}">
        <p14:creationId xmlns:p14="http://schemas.microsoft.com/office/powerpoint/2010/main" val="3616573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1143000"/>
          </a:xfrm>
        </p:spPr>
        <p:txBody>
          <a:bodyPr>
            <a:normAutofit fontScale="90000"/>
          </a:bodyPr>
          <a:lstStyle/>
          <a:p>
            <a:r>
              <a:rPr lang="en-US" b="1" dirty="0" smtClean="0"/>
              <a:t>The Challenge: Too Few U.S. Workers Have the Skills Needed in Today’s Economy</a:t>
            </a:r>
            <a:br>
              <a:rPr lang="en-US" b="1" dirty="0" smtClean="0"/>
            </a:br>
            <a:endParaRPr lang="en-US" dirty="0"/>
          </a:p>
        </p:txBody>
      </p:sp>
      <p:sp>
        <p:nvSpPr>
          <p:cNvPr id="3" name="Content Placeholder 2"/>
          <p:cNvSpPr>
            <a:spLocks noGrp="1"/>
          </p:cNvSpPr>
          <p:nvPr>
            <p:ph idx="1"/>
          </p:nvPr>
        </p:nvSpPr>
        <p:spPr>
          <a:xfrm>
            <a:off x="533400" y="2133600"/>
            <a:ext cx="8229600" cy="4525963"/>
          </a:xfrm>
        </p:spPr>
        <p:txBody>
          <a:bodyPr>
            <a:normAutofit/>
          </a:bodyPr>
          <a:lstStyle/>
          <a:p>
            <a:r>
              <a:rPr lang="en-US" dirty="0" smtClean="0"/>
              <a:t>What the skills gap really means is that even in the current jobs crisis, jobs are going unfilled today partly because employers can’t find workers with the appropriate skills.</a:t>
            </a:r>
            <a:endParaRPr lang="en-US" dirty="0" smtClean="0"/>
          </a:p>
        </p:txBody>
      </p:sp>
    </p:spTree>
    <p:extLst>
      <p:ext uri="{BB962C8B-B14F-4D97-AF65-F5344CB8AC3E}">
        <p14:creationId xmlns:p14="http://schemas.microsoft.com/office/powerpoint/2010/main" val="17112804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Need the </a:t>
            </a:r>
            <a:br>
              <a:rPr lang="en-US" dirty="0" smtClean="0"/>
            </a:br>
            <a:r>
              <a:rPr lang="en-US" dirty="0" smtClean="0"/>
              <a:t>Common Core Standards?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5600" y="1524000"/>
            <a:ext cx="5714999" cy="4931595"/>
          </a:xfrm>
        </p:spPr>
      </p:pic>
      <p:sp>
        <p:nvSpPr>
          <p:cNvPr id="5" name="TextBox 4"/>
          <p:cNvSpPr txBox="1"/>
          <p:nvPr/>
        </p:nvSpPr>
        <p:spPr>
          <a:xfrm flipH="1">
            <a:off x="228600" y="2590800"/>
            <a:ext cx="2514600" cy="258532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smtClean="0"/>
              <a:t>2001</a:t>
            </a:r>
          </a:p>
          <a:p>
            <a:r>
              <a:rPr lang="en-US" dirty="0" smtClean="0"/>
              <a:t>4,000,000 9</a:t>
            </a:r>
            <a:r>
              <a:rPr lang="en-US" baseline="30000" dirty="0" smtClean="0"/>
              <a:t>th</a:t>
            </a:r>
            <a:r>
              <a:rPr lang="en-US" dirty="0" smtClean="0"/>
              <a:t> graders:</a:t>
            </a:r>
          </a:p>
          <a:p>
            <a:endParaRPr lang="en-US" dirty="0"/>
          </a:p>
          <a:p>
            <a:r>
              <a:rPr lang="en-US" dirty="0" smtClean="0"/>
              <a:t>If 2.8 million students graduated from college in 2005, then that means 1.2 million of those students dropped out of school.</a:t>
            </a:r>
            <a:endParaRPr lang="en-US" dirty="0"/>
          </a:p>
        </p:txBody>
      </p:sp>
    </p:spTree>
    <p:extLst>
      <p:ext uri="{BB962C8B-B14F-4D97-AF65-F5344CB8AC3E}">
        <p14:creationId xmlns:p14="http://schemas.microsoft.com/office/powerpoint/2010/main" val="191457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Need the </a:t>
            </a:r>
            <a:br>
              <a:rPr lang="en-US" dirty="0" smtClean="0"/>
            </a:br>
            <a:r>
              <a:rPr lang="en-US" dirty="0" smtClean="0"/>
              <a:t>Common Core Standards?</a:t>
            </a:r>
            <a:endParaRPr lang="en-US" dirty="0"/>
          </a:p>
        </p:txBody>
      </p:sp>
      <p:sp>
        <p:nvSpPr>
          <p:cNvPr id="3" name="Content Placeholder 2"/>
          <p:cNvSpPr>
            <a:spLocks noGrp="1"/>
          </p:cNvSpPr>
          <p:nvPr>
            <p:ph idx="1"/>
          </p:nvPr>
        </p:nvSpPr>
        <p:spPr>
          <a:xfrm>
            <a:off x="457200" y="1447800"/>
            <a:ext cx="8229600" cy="5105400"/>
          </a:xfrm>
        </p:spPr>
        <p:txBody>
          <a:bodyPr>
            <a:normAutofit fontScale="70000" lnSpcReduction="20000"/>
          </a:bodyPr>
          <a:lstStyle/>
          <a:p>
            <a:r>
              <a:rPr lang="en-US" dirty="0" smtClean="0"/>
              <a:t>The development of the standards was driven by the concern over the deficit of highly-skilled workers. </a:t>
            </a:r>
          </a:p>
          <a:p>
            <a:pPr marL="0" indent="0">
              <a:buNone/>
            </a:pPr>
            <a:endParaRPr lang="en-US" dirty="0" smtClean="0"/>
          </a:p>
          <a:p>
            <a:r>
              <a:rPr lang="en-US" dirty="0"/>
              <a:t>T</a:t>
            </a:r>
            <a:r>
              <a:rPr lang="en-US" dirty="0" smtClean="0"/>
              <a:t>he unemployment figure is 8.9 percent for college graduates with bachelor degrees, 22.9 percent for high school graduates and 31.5 percent for high school dropouts. </a:t>
            </a:r>
          </a:p>
          <a:p>
            <a:pPr marL="0" indent="0">
              <a:buNone/>
            </a:pPr>
            <a:endParaRPr lang="en-US" dirty="0" smtClean="0"/>
          </a:p>
          <a:p>
            <a:r>
              <a:rPr lang="en-US" dirty="0" smtClean="0"/>
              <a:t>STEM (science, technology, engineering and mathematics) jobs to rise from 6.8 million in 2008 to 8 million by 2018. </a:t>
            </a:r>
          </a:p>
          <a:p>
            <a:pPr marL="0" indent="0">
              <a:buNone/>
            </a:pPr>
            <a:endParaRPr lang="en-US" dirty="0" smtClean="0"/>
          </a:p>
          <a:p>
            <a:r>
              <a:rPr lang="en-US" dirty="0" smtClean="0"/>
              <a:t>“America’s education system is basically a 19th century model that is not preparing enough students to be successful in the 21st century economy” leaving “over two million unfilled, high wage and high-skilled jobs.”</a:t>
            </a:r>
            <a:endParaRPr lang="en-US" dirty="0"/>
          </a:p>
        </p:txBody>
      </p:sp>
    </p:spTree>
    <p:extLst>
      <p:ext uri="{BB962C8B-B14F-4D97-AF65-F5344CB8AC3E}">
        <p14:creationId xmlns:p14="http://schemas.microsoft.com/office/powerpoint/2010/main" val="4111835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809</Words>
  <Application>Microsoft Office PowerPoint</Application>
  <PresentationFormat>On-screen Show (4:3)</PresentationFormat>
  <Paragraphs>62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Common Core  State Standards</vt:lpstr>
      <vt:lpstr>Why Do We Need the  Common Core Standards?</vt:lpstr>
      <vt:lpstr>The Challenge: Too Few U.S. Workers Have the Skills Needed in Today’s Economy</vt:lpstr>
      <vt:lpstr>The Challenge: Too Few U.S. Workers Have the Skills Needed in Today’s Economy </vt:lpstr>
      <vt:lpstr>The Challenge: Too Few U.S. Workers Have the Skills Needed in Today’s Economy </vt:lpstr>
      <vt:lpstr>The Challenge: Too Few U.S. Workers Have the Skills Needed in Today’s Economy </vt:lpstr>
      <vt:lpstr>The Challenge: Too Few U.S. Workers Have the Skills Needed in Today’s Economy </vt:lpstr>
      <vt:lpstr>Why Do We Need the  Common Core Standards?</vt:lpstr>
      <vt:lpstr>Why Do We Need the  Common Core Standards?</vt:lpstr>
      <vt:lpstr> The Common Core Standards</vt:lpstr>
      <vt:lpstr> The Common Core Standards</vt:lpstr>
      <vt:lpstr>PowerPoint Presentation</vt:lpstr>
      <vt:lpstr>How are teachers being prepared  for the changing standards?  </vt:lpstr>
      <vt:lpstr>How can you be an advocate  for your child?  </vt:lpstr>
      <vt:lpstr>Where can I find more information?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Common Core  State Standards</dc:title>
  <dc:creator>Ronald Moss</dc:creator>
  <cp:lastModifiedBy>Ronald Moss</cp:lastModifiedBy>
  <cp:revision>10</cp:revision>
  <dcterms:created xsi:type="dcterms:W3CDTF">2012-10-18T23:25:12Z</dcterms:created>
  <dcterms:modified xsi:type="dcterms:W3CDTF">2012-10-19T00:38:23Z</dcterms:modified>
</cp:coreProperties>
</file>