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Average"/>
      <p:regular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verage-regular.fntdata"/><Relationship Id="rId11" Type="http://schemas.openxmlformats.org/officeDocument/2006/relationships/slide" Target="slides/slide7.xml"/><Relationship Id="rId22" Type="http://schemas.openxmlformats.org/officeDocument/2006/relationships/font" Target="fonts/Oswald-bold.fntdata"/><Relationship Id="rId10" Type="http://schemas.openxmlformats.org/officeDocument/2006/relationships/slide" Target="slides/slide6.xml"/><Relationship Id="rId21" Type="http://schemas.openxmlformats.org/officeDocument/2006/relationships/font" Target="fonts/Oswald-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f94c2fa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f94c2fa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f94c2fa0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f94c2fa0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f94c2fa0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f94c2fa0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f94c2fa0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f94c2fa0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f94c2fa0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f94c2fa0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f94c2fa0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f94c2fa0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efb276831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efb276831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f9fa965b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f9fa965b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efb276831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efb276831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efb276831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efb276831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So…..what comes next?  On March 4 you will be given your Course Request Sheet, and Addendum, if applicable.  Want more information on completing the sheet and how you request honors courses?  There will be a Registration Information session at 5:30 on March 4 for you and parents where we can answer any questions you may have.  Then, you will have a little over a week to decide on and mark all of your classes.  Read the directions, know what all has to be done for your form to be considered complete!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efb276831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efb276831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f94c2fa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f94c2fa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f94c2fa0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f94c2fa0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f2e24d0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f2e24d0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EblTK7VE93XTHdqD4GLiJODfXToR_WRc/view"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drive.google.com/file/d/1_8C75axx5x2L0I0ocV6hMDLs8PjPTNv-/view" TargetMode="External"/><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drive.google.com/file/d/1o0adsP5z4mOtplEc8v6pBQ922BsahhE3/view" TargetMode="External"/><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drive.google.com/file/d/1XGc8RE8AwcXpTyJU_PlvgNF6NIM9Mamo/view" TargetMode="External"/><Relationship Id="rId5"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drive.google.com/file/d/15rAsQ1pHnREb8d4Czf_mB1iB0szSOKzi/view"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drive.google.com/file/d/19Luzqb_7p5qTX-YDl-UQKhMBN77NDALL/view"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mailto:hallen@haywood.k12.nc.us" TargetMode="External"/><Relationship Id="rId4" Type="http://schemas.openxmlformats.org/officeDocument/2006/relationships/hyperlink" Target="mailto:lmills@haywood.k12.nc.us" TargetMode="External"/><Relationship Id="rId9" Type="http://schemas.openxmlformats.org/officeDocument/2006/relationships/image" Target="../media/image18.jpg"/><Relationship Id="rId5" Type="http://schemas.openxmlformats.org/officeDocument/2006/relationships/hyperlink" Target="mailto:cmacleod@haywood.k12.nc.us" TargetMode="External"/><Relationship Id="rId6" Type="http://schemas.openxmlformats.org/officeDocument/2006/relationships/hyperlink" Target="http://drive.google.com/file/d/1mNvnN9h0nfMRsqZqUyJF_PwxXQaodO3V/view" TargetMode="External"/><Relationship Id="rId7" Type="http://schemas.openxmlformats.org/officeDocument/2006/relationships/image" Target="../media/image22.jpg"/><Relationship Id="rId8" Type="http://schemas.openxmlformats.org/officeDocument/2006/relationships/hyperlink" Target="http://drive.google.com/file/d/1ViKJ1m0iC-05Knm2u0LeA4f7IbIjHVe_/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C8h87fLqBMEuqAZTteOpTIhZzH0bi359/view"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H1FbPs6cpU9sCQyNEDP9EqQlT6Cl6qHM/view"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svsJpV5YD5X9dA7UP52_QwAdTVDkDuzs/view"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xz8OCQaihyL72qcnnV4U1wpatIpClB_P/view"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drive.google.com/file/d/1J769939awTJ-MgbcXqKsIUwEWvNXvGUi/view" TargetMode="External"/><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drive.google.com/file/d/1Tf6CE5nEl6putii-TMaOeMsC7EsWNIXY/view"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hyperlink" Target="http://drive.google.com/file/d/1ctybP1TcQHO4VDLtcu36DaokGLmOzj9W/view" TargetMode="External"/><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Class of 2020</a:t>
            </a:r>
            <a:endParaRPr sz="6000"/>
          </a:p>
        </p:txBody>
      </p:sp>
      <p:sp>
        <p:nvSpPr>
          <p:cNvPr id="60" name="Google Shape;60;p13"/>
          <p:cNvSpPr txBox="1"/>
          <p:nvPr>
            <p:ph idx="1" type="subTitle"/>
          </p:nvPr>
        </p:nvSpPr>
        <p:spPr>
          <a:xfrm>
            <a:off x="671250" y="3174874"/>
            <a:ext cx="7801500" cy="135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Course Registration for 2019-20</a:t>
            </a:r>
            <a:endParaRPr sz="3000"/>
          </a:p>
          <a:p>
            <a:pPr indent="0" lvl="0" marL="0" rtl="0" algn="ctr">
              <a:spcBef>
                <a:spcPts val="0"/>
              </a:spcBef>
              <a:spcAft>
                <a:spcPts val="0"/>
              </a:spcAft>
              <a:buNone/>
            </a:pPr>
            <a:r>
              <a:rPr lang="en" sz="3000"/>
              <a:t>Student Information</a:t>
            </a:r>
            <a:endParaRPr sz="3000"/>
          </a:p>
        </p:txBody>
      </p:sp>
      <p:pic>
        <p:nvPicPr>
          <p:cNvPr id="61" name="Google Shape;61;p13" title="CConard welcome">
            <a:hlinkClick r:id="rId3"/>
          </p:cNvPr>
          <p:cNvPicPr preferRelativeResize="0"/>
          <p:nvPr/>
        </p:nvPicPr>
        <p:blipFill>
          <a:blip r:embed="rId4">
            <a:alphaModFix/>
          </a:blip>
          <a:stretch>
            <a:fillRect/>
          </a:stretch>
        </p:blipFill>
        <p:spPr>
          <a:xfrm>
            <a:off x="8237975" y="4476450"/>
            <a:ext cx="582775" cy="437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152400"/>
            <a:ext cx="8902625" cy="4838699"/>
          </a:xfrm>
          <a:prstGeom prst="rect">
            <a:avLst/>
          </a:prstGeom>
          <a:noFill/>
          <a:ln>
            <a:noFill/>
          </a:ln>
        </p:spPr>
      </p:pic>
      <p:pic>
        <p:nvPicPr>
          <p:cNvPr id="120" name="Google Shape;120;p22" title="2020 Electives complete.webm">
            <a:hlinkClick r:id="rId4"/>
          </p:cNvPr>
          <p:cNvPicPr preferRelativeResize="0"/>
          <p:nvPr/>
        </p:nvPicPr>
        <p:blipFill>
          <a:blip r:embed="rId5">
            <a:alphaModFix/>
          </a:blip>
          <a:stretch>
            <a:fillRect/>
          </a:stretch>
        </p:blipFill>
        <p:spPr>
          <a:xfrm>
            <a:off x="8447050" y="4606275"/>
            <a:ext cx="513100" cy="38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52400" y="152400"/>
            <a:ext cx="8846099" cy="4810700"/>
          </a:xfrm>
          <a:prstGeom prst="rect">
            <a:avLst/>
          </a:prstGeom>
          <a:noFill/>
          <a:ln>
            <a:noFill/>
          </a:ln>
        </p:spPr>
      </p:pic>
      <p:pic>
        <p:nvPicPr>
          <p:cNvPr id="126" name="Google Shape;126;p23" title="2020 Addendum Complete.webm">
            <a:hlinkClick r:id="rId4"/>
          </p:cNvPr>
          <p:cNvPicPr preferRelativeResize="0"/>
          <p:nvPr/>
        </p:nvPicPr>
        <p:blipFill>
          <a:blip r:embed="rId5">
            <a:alphaModFix/>
          </a:blip>
          <a:stretch>
            <a:fillRect/>
          </a:stretch>
        </p:blipFill>
        <p:spPr>
          <a:xfrm>
            <a:off x="8517325" y="4552300"/>
            <a:ext cx="433576" cy="325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52400" y="152400"/>
            <a:ext cx="8929049" cy="4810700"/>
          </a:xfrm>
          <a:prstGeom prst="rect">
            <a:avLst/>
          </a:prstGeom>
          <a:noFill/>
          <a:ln>
            <a:noFill/>
          </a:ln>
        </p:spPr>
      </p:pic>
      <p:pic>
        <p:nvPicPr>
          <p:cNvPr id="132" name="Google Shape;132;p24" title="NEW summary.webm">
            <a:hlinkClick r:id="rId4"/>
          </p:cNvPr>
          <p:cNvPicPr preferRelativeResize="0"/>
          <p:nvPr/>
        </p:nvPicPr>
        <p:blipFill>
          <a:blip r:embed="rId5">
            <a:alphaModFix/>
          </a:blip>
          <a:stretch>
            <a:fillRect/>
          </a:stretch>
        </p:blipFill>
        <p:spPr>
          <a:xfrm>
            <a:off x="8503025" y="4460000"/>
            <a:ext cx="507650" cy="38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684900" y="0"/>
            <a:ext cx="7774200" cy="15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Rising Senior Course Request Day:  </a:t>
            </a:r>
            <a:r>
              <a:rPr lang="en" sz="4800">
                <a:solidFill>
                  <a:srgbClr val="FF0000"/>
                </a:solidFill>
              </a:rPr>
              <a:t>TUESDAY</a:t>
            </a:r>
            <a:r>
              <a:rPr lang="en" sz="4800">
                <a:solidFill>
                  <a:srgbClr val="FF0000"/>
                </a:solidFill>
              </a:rPr>
              <a:t>, MARCH 12</a:t>
            </a:r>
            <a:endParaRPr sz="4800">
              <a:solidFill>
                <a:srgbClr val="FF0000"/>
              </a:solidFill>
            </a:endParaRPr>
          </a:p>
        </p:txBody>
      </p:sp>
      <p:sp>
        <p:nvSpPr>
          <p:cNvPr id="138" name="Google Shape;138;p25"/>
          <p:cNvSpPr txBox="1"/>
          <p:nvPr>
            <p:ph idx="1" type="body"/>
          </p:nvPr>
        </p:nvSpPr>
        <p:spPr>
          <a:xfrm>
            <a:off x="273900" y="1782975"/>
            <a:ext cx="8503500" cy="31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When you arrive in the Media Center , we will</a:t>
            </a:r>
            <a:r>
              <a:rPr lang="en" sz="1800"/>
              <a:t>:</a:t>
            </a:r>
            <a:endParaRPr sz="1800"/>
          </a:p>
          <a:p>
            <a:pPr indent="-342900" lvl="0" marL="457200" rtl="0" algn="l">
              <a:spcBef>
                <a:spcPts val="1600"/>
              </a:spcBef>
              <a:spcAft>
                <a:spcPts val="0"/>
              </a:spcAft>
              <a:buSzPts val="1800"/>
              <a:buChar char="➢"/>
            </a:pPr>
            <a:r>
              <a:rPr lang="en" sz="1800"/>
              <a:t>Check to see if you have 8 X’s and 4 A’s</a:t>
            </a:r>
            <a:endParaRPr sz="1800"/>
          </a:p>
          <a:p>
            <a:pPr indent="-342900" lvl="0" marL="457200" rtl="0" algn="l">
              <a:spcBef>
                <a:spcPts val="0"/>
              </a:spcBef>
              <a:spcAft>
                <a:spcPts val="0"/>
              </a:spcAft>
              <a:buSzPts val="1800"/>
              <a:buChar char="➢"/>
            </a:pPr>
            <a:r>
              <a:rPr lang="en" sz="1800"/>
              <a:t>Check to see if you and parent have signed form</a:t>
            </a:r>
            <a:endParaRPr sz="1800"/>
          </a:p>
          <a:p>
            <a:pPr indent="0" lvl="0" marL="0" rtl="0" algn="l">
              <a:spcBef>
                <a:spcPts val="1600"/>
              </a:spcBef>
              <a:spcAft>
                <a:spcPts val="0"/>
              </a:spcAft>
              <a:buNone/>
            </a:pPr>
            <a:r>
              <a:rPr b="1" lang="en" sz="1800"/>
              <a:t>If you have sheet marked completely, and signatures are there, you will go into a lab to enter your requests!</a:t>
            </a:r>
            <a:endParaRPr b="1" sz="1800"/>
          </a:p>
          <a:p>
            <a:pPr indent="0" lvl="0" marL="0" rtl="0" algn="l">
              <a:spcBef>
                <a:spcPts val="1600"/>
              </a:spcBef>
              <a:spcAft>
                <a:spcPts val="0"/>
              </a:spcAft>
              <a:buNone/>
            </a:pPr>
            <a:r>
              <a:rPr b="1" lang="en" sz="1800">
                <a:solidFill>
                  <a:srgbClr val="FF0000"/>
                </a:solidFill>
              </a:rPr>
              <a:t>If you do not have your form COMPLETELY FILLED OUT, or if you and parent have not signed, YOU WILL BE SENT BACK TO CLASS without entering requests</a:t>
            </a:r>
            <a:endParaRPr b="1" sz="1800">
              <a:solidFill>
                <a:srgbClr val="FF0000"/>
              </a:solidFill>
            </a:endParaRPr>
          </a:p>
          <a:p>
            <a:pPr indent="0" lvl="0" marL="914400" rtl="0" algn="l">
              <a:spcBef>
                <a:spcPts val="1600"/>
              </a:spcBef>
              <a:spcAft>
                <a:spcPts val="1600"/>
              </a:spcAft>
              <a:buNone/>
            </a:pPr>
            <a:r>
              <a:t/>
            </a:r>
            <a:endParaRPr sz="1800"/>
          </a:p>
        </p:txBody>
      </p:sp>
      <p:pic>
        <p:nvPicPr>
          <p:cNvPr id="139" name="Google Shape;139;p25" title="2020 CR Day.webm">
            <a:hlinkClick r:id="rId3"/>
          </p:cNvPr>
          <p:cNvPicPr preferRelativeResize="0"/>
          <p:nvPr/>
        </p:nvPicPr>
        <p:blipFill>
          <a:blip r:embed="rId4">
            <a:alphaModFix/>
          </a:blip>
          <a:stretch>
            <a:fillRect/>
          </a:stretch>
        </p:blipFill>
        <p:spPr>
          <a:xfrm>
            <a:off x="8600375" y="4627500"/>
            <a:ext cx="373700" cy="280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nvSpPr>
        <p:spPr>
          <a:xfrm>
            <a:off x="0" y="0"/>
            <a:ext cx="9144000" cy="107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Oswald"/>
                <a:ea typeface="Oswald"/>
                <a:cs typeface="Oswald"/>
                <a:sym typeface="Oswald"/>
              </a:rPr>
              <a:t>Rising Senior Course Request Day:</a:t>
            </a:r>
            <a:endParaRPr/>
          </a:p>
        </p:txBody>
      </p:sp>
      <p:sp>
        <p:nvSpPr>
          <p:cNvPr id="145" name="Google Shape;145;p26"/>
          <p:cNvSpPr txBox="1"/>
          <p:nvPr/>
        </p:nvSpPr>
        <p:spPr>
          <a:xfrm>
            <a:off x="647225" y="1382000"/>
            <a:ext cx="8102400" cy="35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For those of you absent on TUESDAY, MARCH  12, or for those with an incomplete form on March 12, there will be a make-up day on FRIDAY, MARCH 15.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If you do not have a completed form on Friday, March 15, you will be sent back to class.  There will be no additional opportunities to make requests for your 2019-20 schedule.</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b="1" lang="en" sz="1800">
                <a:solidFill>
                  <a:srgbClr val="FF0000"/>
                </a:solidFill>
                <a:latin typeface="Average"/>
                <a:ea typeface="Average"/>
                <a:cs typeface="Average"/>
                <a:sym typeface="Average"/>
              </a:rPr>
              <a:t>At this point, your counselor would enter in any core classes you need and choose electives based on electives you have already taken and electives available to your grade level.  THERE IS NO GUARANTEE OF A SCHEDULE CHANGE, so PLEASE bring a completed form and ENTER THE COURSES </a:t>
            </a:r>
            <a:r>
              <a:rPr b="1" lang="en" sz="1800" u="sng">
                <a:solidFill>
                  <a:srgbClr val="FF0000"/>
                </a:solidFill>
                <a:latin typeface="Average"/>
                <a:ea typeface="Average"/>
                <a:cs typeface="Average"/>
                <a:sym typeface="Average"/>
              </a:rPr>
              <a:t>YOU </a:t>
            </a:r>
            <a:r>
              <a:rPr b="1" lang="en" sz="1800">
                <a:solidFill>
                  <a:srgbClr val="FF0000"/>
                </a:solidFill>
                <a:latin typeface="Average"/>
                <a:ea typeface="Average"/>
                <a:cs typeface="Average"/>
                <a:sym typeface="Average"/>
              </a:rPr>
              <a:t> want!!</a:t>
            </a:r>
            <a:endParaRPr b="1" sz="1800">
              <a:solidFill>
                <a:srgbClr val="FF0000"/>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rgbClr val="FF0000"/>
              </a:solidFill>
              <a:latin typeface="Average"/>
              <a:ea typeface="Average"/>
              <a:cs typeface="Average"/>
              <a:sym typeface="Average"/>
            </a:endParaRPr>
          </a:p>
          <a:p>
            <a:pPr indent="0" lvl="0" marL="0" rtl="0" algn="l">
              <a:spcBef>
                <a:spcPts val="0"/>
              </a:spcBef>
              <a:spcAft>
                <a:spcPts val="0"/>
              </a:spcAft>
              <a:buNone/>
            </a:pPr>
            <a:r>
              <a:t/>
            </a:r>
            <a:endParaRPr b="1" sz="1800">
              <a:solidFill>
                <a:srgbClr val="FF0000"/>
              </a:solidFill>
              <a:latin typeface="Trebuchet MS"/>
              <a:ea typeface="Trebuchet MS"/>
              <a:cs typeface="Trebuchet MS"/>
              <a:sym typeface="Trebuchet MS"/>
            </a:endParaRPr>
          </a:p>
        </p:txBody>
      </p:sp>
      <p:pic>
        <p:nvPicPr>
          <p:cNvPr id="146" name="Google Shape;146;p26" title="2020 CR Day Absent.webm">
            <a:hlinkClick r:id="rId3"/>
          </p:cNvPr>
          <p:cNvPicPr preferRelativeResize="0"/>
          <p:nvPr/>
        </p:nvPicPr>
        <p:blipFill>
          <a:blip r:embed="rId4">
            <a:alphaModFix/>
          </a:blip>
          <a:stretch>
            <a:fillRect/>
          </a:stretch>
        </p:blipFill>
        <p:spPr>
          <a:xfrm>
            <a:off x="8614325" y="4649750"/>
            <a:ext cx="381000" cy="285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2745000" y="331175"/>
            <a:ext cx="3654000" cy="98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QUESTIONS?</a:t>
            </a:r>
            <a:endParaRPr sz="4800"/>
          </a:p>
        </p:txBody>
      </p:sp>
      <p:sp>
        <p:nvSpPr>
          <p:cNvPr id="152" name="Google Shape;152;p27"/>
          <p:cNvSpPr txBox="1"/>
          <p:nvPr>
            <p:ph idx="1" type="body"/>
          </p:nvPr>
        </p:nvSpPr>
        <p:spPr>
          <a:xfrm>
            <a:off x="311700" y="1389600"/>
            <a:ext cx="8465700" cy="36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Once you get your form, you can drop in and see or make appointment with your counselor, OR, for a quick question, you can always reach us by Remind or email!</a:t>
            </a:r>
            <a:endParaRPr sz="1800"/>
          </a:p>
          <a:p>
            <a:pPr indent="0" lvl="0" marL="0" rtl="0" algn="l">
              <a:spcBef>
                <a:spcPts val="1600"/>
              </a:spcBef>
              <a:spcAft>
                <a:spcPts val="0"/>
              </a:spcAft>
              <a:buNone/>
            </a:pPr>
            <a:r>
              <a:rPr lang="en" sz="3600"/>
              <a:t>Message Remind: @phs20grads </a:t>
            </a:r>
            <a:endParaRPr sz="3600"/>
          </a:p>
          <a:p>
            <a:pPr indent="0" lvl="0" marL="0" rtl="0" algn="l">
              <a:lnSpc>
                <a:spcPct val="100000"/>
              </a:lnSpc>
              <a:spcBef>
                <a:spcPts val="1600"/>
              </a:spcBef>
              <a:spcAft>
                <a:spcPts val="0"/>
              </a:spcAft>
              <a:buNone/>
            </a:pPr>
            <a:r>
              <a:rPr lang="en" sz="1800"/>
              <a:t>Counselor for students last names A-G, Dr. Heather Allen</a:t>
            </a:r>
            <a:endParaRPr sz="1800"/>
          </a:p>
          <a:p>
            <a:pPr indent="0" lvl="0" marL="0" rtl="0" algn="l">
              <a:lnSpc>
                <a:spcPct val="100000"/>
              </a:lnSpc>
              <a:spcBef>
                <a:spcPts val="0"/>
              </a:spcBef>
              <a:spcAft>
                <a:spcPts val="0"/>
              </a:spcAft>
              <a:buNone/>
            </a:pPr>
            <a:r>
              <a:rPr lang="en" sz="1800"/>
              <a:t>	</a:t>
            </a:r>
            <a:r>
              <a:rPr lang="en" sz="1800" u="sng">
                <a:solidFill>
                  <a:schemeClr val="hlink"/>
                </a:solidFill>
                <a:hlinkClick r:id="rId3"/>
              </a:rPr>
              <a:t>hallen@haywood.k12.nc.us</a:t>
            </a:r>
            <a:r>
              <a:rPr lang="en" sz="1800"/>
              <a:t> </a:t>
            </a:r>
            <a:endParaRPr sz="1800"/>
          </a:p>
          <a:p>
            <a:pPr indent="0" lvl="0" marL="0" rtl="0" algn="l">
              <a:lnSpc>
                <a:spcPct val="100000"/>
              </a:lnSpc>
              <a:spcBef>
                <a:spcPts val="0"/>
              </a:spcBef>
              <a:spcAft>
                <a:spcPts val="0"/>
              </a:spcAft>
              <a:buNone/>
            </a:pPr>
            <a:r>
              <a:rPr lang="en" sz="1800"/>
              <a:t>Counselor for students with last names H-O, Lori Mills</a:t>
            </a:r>
            <a:endParaRPr sz="1800"/>
          </a:p>
          <a:p>
            <a:pPr indent="0" lvl="0" marL="0" rtl="0" algn="l">
              <a:lnSpc>
                <a:spcPct val="100000"/>
              </a:lnSpc>
              <a:spcBef>
                <a:spcPts val="0"/>
              </a:spcBef>
              <a:spcAft>
                <a:spcPts val="0"/>
              </a:spcAft>
              <a:buNone/>
            </a:pPr>
            <a:r>
              <a:rPr lang="en" sz="1800"/>
              <a:t>	</a:t>
            </a:r>
            <a:r>
              <a:rPr lang="en" sz="1800" u="sng">
                <a:solidFill>
                  <a:schemeClr val="hlink"/>
                </a:solidFill>
                <a:hlinkClick r:id="rId4"/>
              </a:rPr>
              <a:t>lmills@haywood.k12.nc.us</a:t>
            </a:r>
            <a:r>
              <a:rPr lang="en" sz="1800"/>
              <a:t> </a:t>
            </a:r>
            <a:endParaRPr sz="1800"/>
          </a:p>
          <a:p>
            <a:pPr indent="0" lvl="0" marL="0" rtl="0" algn="l">
              <a:lnSpc>
                <a:spcPct val="100000"/>
              </a:lnSpc>
              <a:spcBef>
                <a:spcPts val="0"/>
              </a:spcBef>
              <a:spcAft>
                <a:spcPts val="0"/>
              </a:spcAft>
              <a:buNone/>
            </a:pPr>
            <a:r>
              <a:rPr lang="en" sz="1800"/>
              <a:t>Counselor for students with last names P-Z, Caitlin MacLeod</a:t>
            </a:r>
            <a:endParaRPr sz="1800"/>
          </a:p>
          <a:p>
            <a:pPr indent="0" lvl="0" marL="0" rtl="0" algn="l">
              <a:lnSpc>
                <a:spcPct val="100000"/>
              </a:lnSpc>
              <a:spcBef>
                <a:spcPts val="0"/>
              </a:spcBef>
              <a:spcAft>
                <a:spcPts val="0"/>
              </a:spcAft>
              <a:buNone/>
            </a:pPr>
            <a:r>
              <a:rPr lang="en" sz="1800"/>
              <a:t>	</a:t>
            </a:r>
            <a:r>
              <a:rPr lang="en" sz="1800" u="sng">
                <a:solidFill>
                  <a:schemeClr val="hlink"/>
                </a:solidFill>
                <a:hlinkClick r:id="rId5"/>
              </a:rPr>
              <a:t>cmacleod@haywood.k12.nc.us</a:t>
            </a:r>
            <a:r>
              <a:rPr lang="en" sz="1800"/>
              <a:t> </a:t>
            </a:r>
            <a:endParaRPr sz="1800"/>
          </a:p>
        </p:txBody>
      </p:sp>
      <p:pic>
        <p:nvPicPr>
          <p:cNvPr id="153" name="Google Shape;153;p27" title="Last slide.webm">
            <a:hlinkClick r:id="rId6"/>
          </p:cNvPr>
          <p:cNvPicPr preferRelativeResize="0"/>
          <p:nvPr/>
        </p:nvPicPr>
        <p:blipFill>
          <a:blip r:embed="rId7">
            <a:alphaModFix/>
          </a:blip>
          <a:stretch>
            <a:fillRect/>
          </a:stretch>
        </p:blipFill>
        <p:spPr>
          <a:xfrm>
            <a:off x="9368650" y="4800600"/>
            <a:ext cx="543900" cy="407925"/>
          </a:xfrm>
          <a:prstGeom prst="rect">
            <a:avLst/>
          </a:prstGeom>
          <a:noFill/>
          <a:ln>
            <a:noFill/>
          </a:ln>
        </p:spPr>
      </p:pic>
      <p:pic>
        <p:nvPicPr>
          <p:cNvPr id="154" name="Google Shape;154;p27" title="2021 Questions.webm">
            <a:hlinkClick r:id="rId8"/>
          </p:cNvPr>
          <p:cNvPicPr preferRelativeResize="0"/>
          <p:nvPr/>
        </p:nvPicPr>
        <p:blipFill>
          <a:blip r:embed="rId9">
            <a:alphaModFix/>
          </a:blip>
          <a:stretch>
            <a:fillRect/>
          </a:stretch>
        </p:blipFill>
        <p:spPr>
          <a:xfrm>
            <a:off x="8280825" y="4624275"/>
            <a:ext cx="543900" cy="40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idx="1" type="body"/>
          </p:nvPr>
        </p:nvSpPr>
        <p:spPr>
          <a:xfrm>
            <a:off x="772350" y="4230575"/>
            <a:ext cx="75993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time to choose your classes for your SENIOR YEAR!!!  Can you </a:t>
            </a:r>
            <a:r>
              <a:rPr lang="en"/>
              <a:t>believe</a:t>
            </a:r>
            <a:r>
              <a:rPr lang="en"/>
              <a:t> it?</a:t>
            </a:r>
            <a:endParaRPr/>
          </a:p>
        </p:txBody>
      </p:sp>
      <p:pic>
        <p:nvPicPr>
          <p:cNvPr id="67" name="Google Shape;67;p14"/>
          <p:cNvPicPr preferRelativeResize="0"/>
          <p:nvPr/>
        </p:nvPicPr>
        <p:blipFill>
          <a:blip r:embed="rId3">
            <a:alphaModFix/>
          </a:blip>
          <a:stretch>
            <a:fillRect/>
          </a:stretch>
        </p:blipFill>
        <p:spPr>
          <a:xfrm>
            <a:off x="1463647" y="152400"/>
            <a:ext cx="6216706" cy="392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311700" y="1152475"/>
            <a:ext cx="8520600" cy="11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County-Wide change in Honors Criteria</a:t>
            </a:r>
            <a:endParaRPr sz="2400">
              <a:solidFill>
                <a:schemeClr val="dk1"/>
              </a:solidFill>
            </a:endParaRPr>
          </a:p>
          <a:p>
            <a:pPr indent="0" lvl="0" marL="0" rtl="0" algn="ctr">
              <a:spcBef>
                <a:spcPts val="1600"/>
              </a:spcBef>
              <a:spcAft>
                <a:spcPts val="0"/>
              </a:spcAft>
              <a:buNone/>
            </a:pPr>
            <a:r>
              <a:rPr lang="en">
                <a:solidFill>
                  <a:schemeClr val="dk1"/>
                </a:solidFill>
              </a:rPr>
              <a:t>(New criteria is in effect for Fall 2019 and beyond)  </a:t>
            </a:r>
            <a:endParaRPr>
              <a:solidFill>
                <a:schemeClr val="dk1"/>
              </a:solidFill>
            </a:endParaRPr>
          </a:p>
          <a:p>
            <a:pPr indent="0" lvl="0" marL="457200" rtl="0" algn="l">
              <a:lnSpc>
                <a:spcPct val="100000"/>
              </a:lnSpc>
              <a:spcBef>
                <a:spcPts val="1600"/>
              </a:spcBef>
              <a:spcAft>
                <a:spcPts val="0"/>
              </a:spcAft>
              <a:buNone/>
            </a:pPr>
            <a:r>
              <a:t/>
            </a:r>
            <a:endParaRPr/>
          </a:p>
          <a:p>
            <a:pPr indent="0" lvl="0" marL="914400" rtl="0" algn="l">
              <a:spcBef>
                <a:spcPts val="0"/>
              </a:spcBef>
              <a:spcAft>
                <a:spcPts val="1600"/>
              </a:spcAft>
              <a:buNone/>
            </a:pPr>
            <a:r>
              <a:t/>
            </a:r>
            <a:endParaRPr/>
          </a:p>
        </p:txBody>
      </p:sp>
      <p:sp>
        <p:nvSpPr>
          <p:cNvPr id="73" name="Google Shape;73;p15"/>
          <p:cNvSpPr txBox="1"/>
          <p:nvPr>
            <p:ph type="title"/>
          </p:nvPr>
        </p:nvSpPr>
        <p:spPr>
          <a:xfrm>
            <a:off x="1265550" y="206750"/>
            <a:ext cx="6612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What’s NEW and DIFFERENT?</a:t>
            </a:r>
            <a:endParaRPr sz="4800"/>
          </a:p>
        </p:txBody>
      </p:sp>
      <p:sp>
        <p:nvSpPr>
          <p:cNvPr id="74" name="Google Shape;74;p15"/>
          <p:cNvSpPr txBox="1"/>
          <p:nvPr/>
        </p:nvSpPr>
        <p:spPr>
          <a:xfrm>
            <a:off x="312475" y="2220725"/>
            <a:ext cx="8539200" cy="2478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solidFill>
                <a:schemeClr val="dk1"/>
              </a:solidFill>
              <a:latin typeface="Average"/>
              <a:ea typeface="Average"/>
              <a:cs typeface="Average"/>
              <a:sym typeface="Average"/>
            </a:endParaRPr>
          </a:p>
          <a:p>
            <a:pPr indent="-342900" lvl="0" marL="457200" rtl="0" algn="l">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Level 4 or 5 in Previous Course (A if NCFE, VoCat, or Teacher-Made Exam)</a:t>
            </a:r>
            <a:endParaRPr sz="1800">
              <a:solidFill>
                <a:schemeClr val="dk1"/>
              </a:solidFill>
              <a:latin typeface="Average"/>
              <a:ea typeface="Average"/>
              <a:cs typeface="Average"/>
              <a:sym typeface="Average"/>
            </a:endParaRPr>
          </a:p>
          <a:p>
            <a:pPr indent="0" lvl="0" marL="0" rtl="0" algn="ctr">
              <a:spcBef>
                <a:spcPts val="0"/>
              </a:spcBef>
              <a:spcAft>
                <a:spcPts val="0"/>
              </a:spcAft>
              <a:buNone/>
            </a:pPr>
            <a:r>
              <a:rPr lang="en" sz="1800">
                <a:solidFill>
                  <a:schemeClr val="dk1"/>
                </a:solidFill>
                <a:latin typeface="Average"/>
                <a:ea typeface="Average"/>
                <a:cs typeface="Average"/>
                <a:sym typeface="Average"/>
              </a:rPr>
              <a:t>OR</a:t>
            </a:r>
            <a:endParaRPr sz="1800">
              <a:solidFill>
                <a:schemeClr val="dk1"/>
              </a:solidFill>
              <a:latin typeface="Average"/>
              <a:ea typeface="Average"/>
              <a:cs typeface="Average"/>
              <a:sym typeface="Average"/>
            </a:endParaRPr>
          </a:p>
          <a:p>
            <a:pPr indent="-342900" lvl="0" marL="457200" rtl="0" algn="l">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90 or Higher Average in Regular Course/85 or Higher Average in Honors Course</a:t>
            </a:r>
            <a:endParaRPr sz="1800">
              <a:solidFill>
                <a:schemeClr val="dk1"/>
              </a:solidFill>
              <a:latin typeface="Average"/>
              <a:ea typeface="Average"/>
              <a:cs typeface="Average"/>
              <a:sym typeface="Average"/>
            </a:endParaRPr>
          </a:p>
          <a:p>
            <a:pPr indent="0" lvl="0" marL="0" rtl="0" algn="ctr">
              <a:spcBef>
                <a:spcPts val="0"/>
              </a:spcBef>
              <a:spcAft>
                <a:spcPts val="0"/>
              </a:spcAft>
              <a:buNone/>
            </a:pPr>
            <a:r>
              <a:rPr lang="en" sz="1800">
                <a:solidFill>
                  <a:schemeClr val="dk1"/>
                </a:solidFill>
                <a:latin typeface="Average"/>
                <a:ea typeface="Average"/>
                <a:cs typeface="Average"/>
                <a:sym typeface="Average"/>
              </a:rPr>
              <a:t>OR</a:t>
            </a:r>
            <a:endParaRPr sz="1800">
              <a:solidFill>
                <a:schemeClr val="dk1"/>
              </a:solidFill>
              <a:latin typeface="Average"/>
              <a:ea typeface="Average"/>
              <a:cs typeface="Average"/>
              <a:sym typeface="Average"/>
            </a:endParaRPr>
          </a:p>
          <a:p>
            <a:pPr indent="-342900" lvl="0" marL="457200" rtl="0" algn="l">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School Recommendation (Teacher Input, EVAAS, Previous Grades, Previous Test Scores to include PreACT and ACT, AIG, etc.)</a:t>
            </a:r>
            <a:endParaRPr sz="1800">
              <a:solidFill>
                <a:schemeClr val="dk1"/>
              </a:solidFill>
              <a:latin typeface="Average"/>
              <a:ea typeface="Average"/>
              <a:cs typeface="Average"/>
              <a:sym typeface="Average"/>
            </a:endParaRPr>
          </a:p>
          <a:p>
            <a:pPr indent="0" lvl="0" marL="914400" rtl="0" algn="l">
              <a:lnSpc>
                <a:spcPct val="115000"/>
              </a:lnSpc>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1600"/>
              </a:spcBef>
              <a:spcAft>
                <a:spcPts val="0"/>
              </a:spcAft>
              <a:buNone/>
            </a:pPr>
            <a:r>
              <a:t/>
            </a:r>
            <a:endParaRPr sz="1800">
              <a:latin typeface="Average"/>
              <a:ea typeface="Average"/>
              <a:cs typeface="Average"/>
              <a:sym typeface="Average"/>
            </a:endParaRPr>
          </a:p>
        </p:txBody>
      </p:sp>
      <p:pic>
        <p:nvPicPr>
          <p:cNvPr id="75" name="Google Shape;75;p15" title="New and different (seniors) Honors criteria.webm">
            <a:hlinkClick r:id="rId3"/>
          </p:cNvPr>
          <p:cNvPicPr preferRelativeResize="0"/>
          <p:nvPr/>
        </p:nvPicPr>
        <p:blipFill>
          <a:blip r:embed="rId4">
            <a:alphaModFix/>
          </a:blip>
          <a:stretch>
            <a:fillRect/>
          </a:stretch>
        </p:blipFill>
        <p:spPr>
          <a:xfrm>
            <a:off x="8623750" y="4788775"/>
            <a:ext cx="338975" cy="25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1272450" y="289700"/>
            <a:ext cx="6599100" cy="86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4800"/>
              <a:t>What’s NEW and DIFFERENT?</a:t>
            </a:r>
            <a:endParaRPr/>
          </a:p>
        </p:txBody>
      </p:sp>
      <p:sp>
        <p:nvSpPr>
          <p:cNvPr id="81" name="Google Shape;81;p16"/>
          <p:cNvSpPr txBox="1"/>
          <p:nvPr>
            <p:ph idx="1" type="body"/>
          </p:nvPr>
        </p:nvSpPr>
        <p:spPr>
          <a:xfrm>
            <a:off x="311700" y="1152475"/>
            <a:ext cx="8520600" cy="38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 Honors application</a:t>
            </a:r>
            <a:endParaRPr/>
          </a:p>
          <a:p>
            <a:pPr indent="-317500" lvl="1" marL="914400" rtl="0" algn="l">
              <a:spcBef>
                <a:spcPts val="0"/>
              </a:spcBef>
              <a:spcAft>
                <a:spcPts val="0"/>
              </a:spcAft>
              <a:buSzPts val="1400"/>
              <a:buChar char="○"/>
            </a:pPr>
            <a:r>
              <a:rPr lang="en"/>
              <a:t>All courses available to you next year will be on your Course Request Sheet</a:t>
            </a:r>
            <a:endParaRPr/>
          </a:p>
          <a:p>
            <a:pPr indent="-317500" lvl="1" marL="914400" rtl="0" algn="l">
              <a:spcBef>
                <a:spcPts val="0"/>
              </a:spcBef>
              <a:spcAft>
                <a:spcPts val="0"/>
              </a:spcAft>
              <a:buSzPts val="1400"/>
              <a:buChar char="○"/>
            </a:pPr>
            <a:r>
              <a:rPr lang="en"/>
              <a:t>Both the standard and honors course will be available for you to mark, and the pre-requisites will be right there beside each one</a:t>
            </a:r>
            <a:endParaRPr/>
          </a:p>
          <a:p>
            <a:pPr indent="-342900" lvl="0" marL="457200" rtl="0" algn="l">
              <a:spcBef>
                <a:spcPts val="0"/>
              </a:spcBef>
              <a:spcAft>
                <a:spcPts val="0"/>
              </a:spcAft>
              <a:buSzPts val="1800"/>
              <a:buChar char="➢"/>
            </a:pPr>
            <a:r>
              <a:rPr lang="en"/>
              <a:t>Addendum page</a:t>
            </a:r>
            <a:endParaRPr/>
          </a:p>
          <a:p>
            <a:pPr indent="-317500" lvl="1" marL="914400" rtl="0" algn="l">
              <a:spcBef>
                <a:spcPts val="0"/>
              </a:spcBef>
              <a:spcAft>
                <a:spcPts val="0"/>
              </a:spcAft>
              <a:buSzPts val="1400"/>
              <a:buChar char="○"/>
            </a:pPr>
            <a:r>
              <a:rPr lang="en"/>
              <a:t>Some of you will have an extra page attached to your Course Request Sheet</a:t>
            </a:r>
            <a:endParaRPr/>
          </a:p>
          <a:p>
            <a:pPr indent="-317500" lvl="1" marL="914400" rtl="0" algn="l">
              <a:spcBef>
                <a:spcPts val="0"/>
              </a:spcBef>
              <a:spcAft>
                <a:spcPts val="0"/>
              </a:spcAft>
              <a:buSzPts val="1400"/>
              <a:buChar char="○"/>
            </a:pPr>
            <a:r>
              <a:rPr lang="en"/>
              <a:t>If you applied for an HCC or NCVPS course, Media Assistant, Yearbook Staff, Peer Helper, or Nursing Fundamentals</a:t>
            </a:r>
            <a:endParaRPr/>
          </a:p>
          <a:p>
            <a:pPr indent="-317500" lvl="1" marL="914400" rtl="0" algn="l">
              <a:spcBef>
                <a:spcPts val="0"/>
              </a:spcBef>
              <a:spcAft>
                <a:spcPts val="0"/>
              </a:spcAft>
              <a:buSzPts val="1400"/>
              <a:buChar char="○"/>
            </a:pPr>
            <a:r>
              <a:rPr lang="en"/>
              <a:t>If you expressed interest in Drill and Ceremony, or auditioned for Bach to Broadway and/or Orion</a:t>
            </a:r>
            <a:endParaRPr/>
          </a:p>
          <a:p>
            <a:pPr indent="-317500" lvl="1" marL="914400" rtl="0" algn="l">
              <a:spcBef>
                <a:spcPts val="0"/>
              </a:spcBef>
              <a:spcAft>
                <a:spcPts val="0"/>
              </a:spcAft>
              <a:buSzPts val="1400"/>
              <a:buChar char="○"/>
            </a:pPr>
            <a:r>
              <a:rPr lang="en"/>
              <a:t>If you play a sport and your coach requests that you be in a weights course</a:t>
            </a:r>
            <a:endParaRPr/>
          </a:p>
          <a:p>
            <a:pPr indent="-317500" lvl="1" marL="914400" rtl="0" algn="l">
              <a:spcBef>
                <a:spcPts val="0"/>
              </a:spcBef>
              <a:spcAft>
                <a:spcPts val="0"/>
              </a:spcAft>
              <a:buSzPts val="1400"/>
              <a:buChar char="○"/>
            </a:pPr>
            <a:r>
              <a:rPr lang="en"/>
              <a:t>If you take a class called CA</a:t>
            </a:r>
            <a:endParaRPr/>
          </a:p>
          <a:p>
            <a:pPr indent="-342900" lvl="0" marL="457200" rtl="0" algn="l">
              <a:spcBef>
                <a:spcPts val="0"/>
              </a:spcBef>
              <a:spcAft>
                <a:spcPts val="0"/>
              </a:spcAft>
              <a:buSzPts val="1800"/>
              <a:buChar char="➢"/>
            </a:pPr>
            <a:r>
              <a:rPr lang="en"/>
              <a:t>NEW THIS YEAR, you will mark ALL 8 of your top class choices for next year and ALL of your alternates right on your Course </a:t>
            </a:r>
            <a:r>
              <a:rPr lang="en"/>
              <a:t>Request</a:t>
            </a:r>
            <a:r>
              <a:rPr lang="en"/>
              <a:t> Sheet!</a:t>
            </a:r>
            <a:endParaRPr/>
          </a:p>
          <a:p>
            <a:pPr indent="0" lvl="0" marL="914400" rtl="0" algn="l">
              <a:spcBef>
                <a:spcPts val="1600"/>
              </a:spcBef>
              <a:spcAft>
                <a:spcPts val="1600"/>
              </a:spcAft>
              <a:buNone/>
            </a:pPr>
            <a:r>
              <a:t/>
            </a:r>
            <a:endParaRPr/>
          </a:p>
        </p:txBody>
      </p:sp>
      <p:pic>
        <p:nvPicPr>
          <p:cNvPr id="82" name="Google Shape;82;p16" title="Class of 2020 Registration Video - Google Slides.webm">
            <a:hlinkClick r:id="rId3"/>
          </p:cNvPr>
          <p:cNvPicPr preferRelativeResize="0"/>
          <p:nvPr/>
        </p:nvPicPr>
        <p:blipFill>
          <a:blip r:embed="rId4">
            <a:alphaModFix/>
          </a:blip>
          <a:stretch>
            <a:fillRect/>
          </a:stretch>
        </p:blipFill>
        <p:spPr>
          <a:xfrm>
            <a:off x="8160925" y="4591319"/>
            <a:ext cx="514075" cy="3855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2466000" y="234400"/>
            <a:ext cx="4212000" cy="7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WHAT TO EXPECT</a:t>
            </a:r>
            <a:endParaRPr sz="4800"/>
          </a:p>
        </p:txBody>
      </p:sp>
      <p:sp>
        <p:nvSpPr>
          <p:cNvPr id="88" name="Google Shape;88;p17"/>
          <p:cNvSpPr txBox="1"/>
          <p:nvPr>
            <p:ph idx="1" type="body"/>
          </p:nvPr>
        </p:nvSpPr>
        <p:spPr>
          <a:xfrm>
            <a:off x="311700" y="1152475"/>
            <a:ext cx="8520600" cy="3838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On March 4, in homeroom, you will be given your Course Request Sheet (with Addendum if necessary)</a:t>
            </a:r>
            <a:endParaRPr/>
          </a:p>
          <a:p>
            <a:pPr indent="-342900" lvl="0" marL="457200" rtl="0" algn="l">
              <a:lnSpc>
                <a:spcPct val="150000"/>
              </a:lnSpc>
              <a:spcBef>
                <a:spcPts val="0"/>
              </a:spcBef>
              <a:spcAft>
                <a:spcPts val="0"/>
              </a:spcAft>
              <a:buSzPts val="1800"/>
              <a:buChar char="➢"/>
            </a:pPr>
            <a:r>
              <a:rPr lang="en"/>
              <a:t>On March 4, from 3:00pm to 6:00pm, guidance </a:t>
            </a:r>
            <a:r>
              <a:rPr lang="en"/>
              <a:t>counselors</a:t>
            </a:r>
            <a:r>
              <a:rPr lang="en"/>
              <a:t> will be available to answer questions in the guidance center for those needing additional assistance. </a:t>
            </a:r>
            <a:endParaRPr/>
          </a:p>
          <a:p>
            <a:pPr indent="-342900" lvl="0" marL="457200" rtl="0" algn="l">
              <a:lnSpc>
                <a:spcPct val="150000"/>
              </a:lnSpc>
              <a:spcBef>
                <a:spcPts val="0"/>
              </a:spcBef>
              <a:spcAft>
                <a:spcPts val="0"/>
              </a:spcAft>
              <a:buSzPts val="1800"/>
              <a:buChar char="➢"/>
            </a:pPr>
            <a:r>
              <a:rPr lang="en"/>
              <a:t>Then, you will have a little over a week to look over the sheet, look up course descriptions, make decisions on honors classes, “complete” the form, and you and parent/guardian sign.</a:t>
            </a:r>
            <a:endParaRPr/>
          </a:p>
        </p:txBody>
      </p:sp>
      <p:pic>
        <p:nvPicPr>
          <p:cNvPr id="89" name="Google Shape;89;p17" title="2022 Slide 3, Completing.webm">
            <a:hlinkClick r:id="rId3"/>
          </p:cNvPr>
          <p:cNvPicPr preferRelativeResize="0"/>
          <p:nvPr/>
        </p:nvPicPr>
        <p:blipFill>
          <a:blip r:embed="rId4">
            <a:alphaModFix/>
          </a:blip>
          <a:stretch>
            <a:fillRect/>
          </a:stretch>
        </p:blipFill>
        <p:spPr>
          <a:xfrm>
            <a:off x="8235475" y="4543050"/>
            <a:ext cx="596825" cy="44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03525"/>
            <a:ext cx="8520600" cy="9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4600"/>
              <a:t>Completing Your Course Request Sheet</a:t>
            </a:r>
            <a:endParaRPr sz="4600"/>
          </a:p>
          <a:p>
            <a:pPr indent="0" lvl="0" marL="0" rtl="0" algn="l">
              <a:spcBef>
                <a:spcPts val="0"/>
              </a:spcBef>
              <a:spcAft>
                <a:spcPts val="0"/>
              </a:spcAft>
              <a:buNone/>
            </a:pPr>
            <a:r>
              <a:t/>
            </a:r>
            <a:endParaRPr/>
          </a:p>
        </p:txBody>
      </p:sp>
      <p:sp>
        <p:nvSpPr>
          <p:cNvPr id="95" name="Google Shape;95;p18"/>
          <p:cNvSpPr txBox="1"/>
          <p:nvPr>
            <p:ph idx="1" type="body"/>
          </p:nvPr>
        </p:nvSpPr>
        <p:spPr>
          <a:xfrm>
            <a:off x="311700" y="1152475"/>
            <a:ext cx="8520600" cy="392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courses available to you will be listed on your Course Request Sheet and Addendum if applicable</a:t>
            </a:r>
            <a:endParaRPr/>
          </a:p>
          <a:p>
            <a:pPr indent="-342900" lvl="0" marL="457200" rtl="0" algn="l">
              <a:spcBef>
                <a:spcPts val="0"/>
              </a:spcBef>
              <a:spcAft>
                <a:spcPts val="0"/>
              </a:spcAft>
              <a:buSzPts val="1800"/>
              <a:buChar char="➢"/>
            </a:pPr>
            <a:r>
              <a:rPr lang="en"/>
              <a:t>You are to place an “X” by the 8 classes you need/hope to take next year, this includes core classes</a:t>
            </a:r>
            <a:endParaRPr/>
          </a:p>
          <a:p>
            <a:pPr indent="-342900" lvl="0" marL="457200" rtl="0" algn="l">
              <a:spcBef>
                <a:spcPts val="0"/>
              </a:spcBef>
              <a:spcAft>
                <a:spcPts val="0"/>
              </a:spcAft>
              <a:buSzPts val="1800"/>
              <a:buChar char="➢"/>
            </a:pPr>
            <a:r>
              <a:rPr lang="en"/>
              <a:t>You will then be asked to mark another </a:t>
            </a:r>
            <a:r>
              <a:rPr b="1" lang="en"/>
              <a:t>4 </a:t>
            </a:r>
            <a:r>
              <a:rPr lang="en"/>
              <a:t>courses</a:t>
            </a:r>
            <a:r>
              <a:rPr lang="en"/>
              <a:t> as Alternates, with an “A”.  Alternates are classes that you would be willing to take if one of your top choice electives is unavailable, or if there is a conflict with a couple of your courses</a:t>
            </a:r>
            <a:endParaRPr/>
          </a:p>
          <a:p>
            <a:pPr indent="-342900" lvl="0" marL="457200" rtl="0" algn="l">
              <a:spcBef>
                <a:spcPts val="0"/>
              </a:spcBef>
              <a:spcAft>
                <a:spcPts val="0"/>
              </a:spcAft>
              <a:buSzPts val="1800"/>
              <a:buChar char="➢"/>
            </a:pPr>
            <a:r>
              <a:rPr lang="en"/>
              <a:t>Once you have all </a:t>
            </a:r>
            <a:r>
              <a:rPr b="1" lang="en"/>
              <a:t>8</a:t>
            </a:r>
            <a:r>
              <a:rPr lang="en"/>
              <a:t> X’s and your </a:t>
            </a:r>
            <a:r>
              <a:rPr b="1" lang="en"/>
              <a:t>4 </a:t>
            </a:r>
            <a:r>
              <a:rPr lang="en"/>
              <a:t>A’s, you will be asked to summarize those courses in a box, meaning you will write out your 8 top choice classes, and write out your alternates in the order  in which you would prefer them.</a:t>
            </a:r>
            <a:endParaRPr/>
          </a:p>
          <a:p>
            <a:pPr indent="0" lvl="0" marL="457200" rtl="0" algn="l">
              <a:spcBef>
                <a:spcPts val="1600"/>
              </a:spcBef>
              <a:spcAft>
                <a:spcPts val="1600"/>
              </a:spcAft>
              <a:buNone/>
            </a:pPr>
            <a:r>
              <a:t/>
            </a:r>
            <a:endParaRPr/>
          </a:p>
        </p:txBody>
      </p:sp>
      <p:pic>
        <p:nvPicPr>
          <p:cNvPr id="96" name="Google Shape;96;p18" title="2020 Completing the Form.webm">
            <a:hlinkClick r:id="rId3"/>
          </p:cNvPr>
          <p:cNvPicPr preferRelativeResize="0"/>
          <p:nvPr/>
        </p:nvPicPr>
        <p:blipFill>
          <a:blip r:embed="rId4">
            <a:alphaModFix/>
          </a:blip>
          <a:stretch>
            <a:fillRect/>
          </a:stretch>
        </p:blipFill>
        <p:spPr>
          <a:xfrm>
            <a:off x="8279775" y="4516250"/>
            <a:ext cx="622600" cy="466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152400" y="152400"/>
            <a:ext cx="8818450" cy="4810700"/>
          </a:xfrm>
          <a:prstGeom prst="rect">
            <a:avLst/>
          </a:prstGeom>
          <a:noFill/>
          <a:ln>
            <a:noFill/>
          </a:ln>
        </p:spPr>
      </p:pic>
      <p:pic>
        <p:nvPicPr>
          <p:cNvPr id="102" name="Google Shape;102;p19" title="2020 Core blank.webm">
            <a:hlinkClick r:id="rId4"/>
          </p:cNvPr>
          <p:cNvPicPr preferRelativeResize="0"/>
          <p:nvPr/>
        </p:nvPicPr>
        <p:blipFill>
          <a:blip r:embed="rId5">
            <a:alphaModFix/>
          </a:blip>
          <a:stretch>
            <a:fillRect/>
          </a:stretch>
        </p:blipFill>
        <p:spPr>
          <a:xfrm>
            <a:off x="8402000" y="3521600"/>
            <a:ext cx="568850" cy="41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152400" y="152400"/>
            <a:ext cx="8839200" cy="4849200"/>
          </a:xfrm>
          <a:prstGeom prst="rect">
            <a:avLst/>
          </a:prstGeom>
          <a:noFill/>
          <a:ln>
            <a:noFill/>
          </a:ln>
        </p:spPr>
      </p:pic>
      <p:pic>
        <p:nvPicPr>
          <p:cNvPr id="108" name="Google Shape;108;p20" title="NEW Core with X.webm">
            <a:hlinkClick r:id="rId4"/>
          </p:cNvPr>
          <p:cNvPicPr preferRelativeResize="0"/>
          <p:nvPr/>
        </p:nvPicPr>
        <p:blipFill>
          <a:blip r:embed="rId5">
            <a:alphaModFix/>
          </a:blip>
          <a:stretch>
            <a:fillRect/>
          </a:stretch>
        </p:blipFill>
        <p:spPr>
          <a:xfrm>
            <a:off x="8463475" y="827700"/>
            <a:ext cx="528125" cy="39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152400" y="152400"/>
            <a:ext cx="8481524" cy="4838700"/>
          </a:xfrm>
          <a:prstGeom prst="rect">
            <a:avLst/>
          </a:prstGeom>
          <a:noFill/>
          <a:ln>
            <a:noFill/>
          </a:ln>
        </p:spPr>
      </p:pic>
      <p:pic>
        <p:nvPicPr>
          <p:cNvPr id="114" name="Google Shape;114;p21" title="New Electives Blank.webm">
            <a:hlinkClick r:id="rId4"/>
          </p:cNvPr>
          <p:cNvPicPr preferRelativeResize="0"/>
          <p:nvPr/>
        </p:nvPicPr>
        <p:blipFill>
          <a:blip r:embed="rId5">
            <a:alphaModFix/>
          </a:blip>
          <a:stretch>
            <a:fillRect/>
          </a:stretch>
        </p:blipFill>
        <p:spPr>
          <a:xfrm>
            <a:off x="8054750" y="1711525"/>
            <a:ext cx="475876" cy="35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