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6" r:id="rId7"/>
    <p:sldId id="261" r:id="rId8"/>
    <p:sldId id="262" r:id="rId9"/>
    <p:sldId id="265"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2064"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7B2262C-5B01-44C7-A089-3F769BA28AC0}" type="datetimeFigureOut">
              <a:rPr lang="en-US" smtClean="0"/>
              <a:t>1/27/15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38B251C-49E4-4B9F-8D1A-1E8766EB42D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B2262C-5B01-44C7-A089-3F769BA28AC0}" type="datetimeFigureOut">
              <a:rPr lang="en-US" smtClean="0"/>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B251C-49E4-4B9F-8D1A-1E8766EB42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B2262C-5B01-44C7-A089-3F769BA28AC0}" type="datetimeFigureOut">
              <a:rPr lang="en-US" smtClean="0"/>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B251C-49E4-4B9F-8D1A-1E8766EB42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7B2262C-5B01-44C7-A089-3F769BA28AC0}" type="datetimeFigureOut">
              <a:rPr lang="en-US" smtClean="0"/>
              <a:t>1/27/15</a:t>
            </a:fld>
            <a:endParaRPr lang="en-US"/>
          </a:p>
        </p:txBody>
      </p:sp>
      <p:sp>
        <p:nvSpPr>
          <p:cNvPr id="9" name="Slide Number Placeholder 8"/>
          <p:cNvSpPr>
            <a:spLocks noGrp="1"/>
          </p:cNvSpPr>
          <p:nvPr>
            <p:ph type="sldNum" sz="quarter" idx="15"/>
          </p:nvPr>
        </p:nvSpPr>
        <p:spPr/>
        <p:txBody>
          <a:bodyPr rtlCol="0"/>
          <a:lstStyle/>
          <a:p>
            <a:fld id="{138B251C-49E4-4B9F-8D1A-1E8766EB42D4}"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7B2262C-5B01-44C7-A089-3F769BA28AC0}" type="datetimeFigureOut">
              <a:rPr lang="en-US" smtClean="0"/>
              <a:t>1/27/15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38B251C-49E4-4B9F-8D1A-1E8766EB42D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7B2262C-5B01-44C7-A089-3F769BA28AC0}" type="datetimeFigureOut">
              <a:rPr lang="en-US" smtClean="0"/>
              <a:t>1/27/15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B251C-49E4-4B9F-8D1A-1E8766EB42D4}"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7B2262C-5B01-44C7-A089-3F769BA28AC0}" type="datetimeFigureOut">
              <a:rPr lang="en-US" smtClean="0"/>
              <a:t>1/27/15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8B251C-49E4-4B9F-8D1A-1E8766EB42D4}"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7B2262C-5B01-44C7-A089-3F769BA28AC0}" type="datetimeFigureOut">
              <a:rPr lang="en-US" smtClean="0"/>
              <a:t>1/27/15</a:t>
            </a:fld>
            <a:endParaRPr lang="en-US"/>
          </a:p>
        </p:txBody>
      </p:sp>
      <p:sp>
        <p:nvSpPr>
          <p:cNvPr id="7" name="Slide Number Placeholder 6"/>
          <p:cNvSpPr>
            <a:spLocks noGrp="1"/>
          </p:cNvSpPr>
          <p:nvPr>
            <p:ph type="sldNum" sz="quarter" idx="11"/>
          </p:nvPr>
        </p:nvSpPr>
        <p:spPr/>
        <p:txBody>
          <a:bodyPr rtlCol="0"/>
          <a:lstStyle/>
          <a:p>
            <a:fld id="{138B251C-49E4-4B9F-8D1A-1E8766EB42D4}"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B2262C-5B01-44C7-A089-3F769BA28AC0}" type="datetimeFigureOut">
              <a:rPr lang="en-US" smtClean="0"/>
              <a:t>1/27/15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8B251C-49E4-4B9F-8D1A-1E8766EB42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7B2262C-5B01-44C7-A089-3F769BA28AC0}" type="datetimeFigureOut">
              <a:rPr lang="en-US" smtClean="0"/>
              <a:t>1/27/15</a:t>
            </a:fld>
            <a:endParaRPr lang="en-US"/>
          </a:p>
        </p:txBody>
      </p:sp>
      <p:sp>
        <p:nvSpPr>
          <p:cNvPr id="22" name="Slide Number Placeholder 21"/>
          <p:cNvSpPr>
            <a:spLocks noGrp="1"/>
          </p:cNvSpPr>
          <p:nvPr>
            <p:ph type="sldNum" sz="quarter" idx="15"/>
          </p:nvPr>
        </p:nvSpPr>
        <p:spPr/>
        <p:txBody>
          <a:bodyPr rtlCol="0"/>
          <a:lstStyle/>
          <a:p>
            <a:fld id="{138B251C-49E4-4B9F-8D1A-1E8766EB42D4}"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7B2262C-5B01-44C7-A089-3F769BA28AC0}" type="datetimeFigureOut">
              <a:rPr lang="en-US" smtClean="0"/>
              <a:t>1/27/15</a:t>
            </a:fld>
            <a:endParaRPr lang="en-US"/>
          </a:p>
        </p:txBody>
      </p:sp>
      <p:sp>
        <p:nvSpPr>
          <p:cNvPr id="18" name="Slide Number Placeholder 17"/>
          <p:cNvSpPr>
            <a:spLocks noGrp="1"/>
          </p:cNvSpPr>
          <p:nvPr>
            <p:ph type="sldNum" sz="quarter" idx="11"/>
          </p:nvPr>
        </p:nvSpPr>
        <p:spPr/>
        <p:txBody>
          <a:bodyPr rtlCol="0"/>
          <a:lstStyle/>
          <a:p>
            <a:fld id="{138B251C-49E4-4B9F-8D1A-1E8766EB42D4}"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7B2262C-5B01-44C7-A089-3F769BA28AC0}" type="datetimeFigureOut">
              <a:rPr lang="en-US" smtClean="0"/>
              <a:t>1/27/15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8B251C-49E4-4B9F-8D1A-1E8766EB42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ctstudent.org/sampletest/math/math_01.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457200"/>
            <a:ext cx="8839200" cy="3733800"/>
          </a:xfrm>
        </p:spPr>
        <p:txBody>
          <a:bodyPr>
            <a:noAutofit/>
          </a:bodyPr>
          <a:lstStyle/>
          <a:p>
            <a:pPr algn="ctr"/>
            <a:r>
              <a:rPr lang="en-US" sz="8800" dirty="0" smtClean="0"/>
              <a:t>Pisgah High School</a:t>
            </a:r>
            <a:br>
              <a:rPr lang="en-US" sz="8800" dirty="0" smtClean="0"/>
            </a:br>
            <a:r>
              <a:rPr lang="en-US" sz="8800" dirty="0" smtClean="0"/>
              <a:t>Math ACT</a:t>
            </a:r>
            <a:endParaRPr lang="en-US" sz="8800" dirty="0"/>
          </a:p>
        </p:txBody>
      </p:sp>
      <p:sp>
        <p:nvSpPr>
          <p:cNvPr id="3" name="Subtitle 2"/>
          <p:cNvSpPr>
            <a:spLocks noGrp="1"/>
          </p:cNvSpPr>
          <p:nvPr>
            <p:ph type="subTitle" idx="1"/>
          </p:nvPr>
        </p:nvSpPr>
        <p:spPr>
          <a:xfrm>
            <a:off x="2286000" y="5003322"/>
            <a:ext cx="6172200" cy="1473678"/>
          </a:xfrm>
        </p:spPr>
        <p:txBody>
          <a:bodyPr>
            <a:noAutofit/>
          </a:bodyPr>
          <a:lstStyle/>
          <a:p>
            <a:r>
              <a:rPr lang="en-US" sz="3600" dirty="0" smtClean="0"/>
              <a:t>Preparing for the Math on the ACT!</a:t>
            </a:r>
          </a:p>
          <a:p>
            <a:r>
              <a:rPr lang="en-US" sz="3600" smtClean="0"/>
              <a:t>Mrs. </a:t>
            </a:r>
            <a:r>
              <a:rPr lang="en-US" sz="3600" dirty="0" smtClean="0"/>
              <a:t>K. </a:t>
            </a:r>
            <a:r>
              <a:rPr lang="en-US" sz="3600" dirty="0" err="1" smtClean="0"/>
              <a:t>Sorrells</a:t>
            </a:r>
            <a:endParaRPr lang="en-US" sz="3600" dirty="0"/>
          </a:p>
        </p:txBody>
      </p:sp>
    </p:spTree>
    <p:extLst>
      <p:ext uri="{BB962C8B-B14F-4D97-AF65-F5344CB8AC3E}">
        <p14:creationId xmlns:p14="http://schemas.microsoft.com/office/powerpoint/2010/main" val="3823216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143000"/>
          </a:xfrm>
        </p:spPr>
        <p:txBody>
          <a:bodyPr>
            <a:normAutofit/>
          </a:bodyPr>
          <a:lstStyle/>
          <a:p>
            <a:r>
              <a:rPr lang="en-US" sz="6600" dirty="0" smtClean="0"/>
              <a:t>Sample Question</a:t>
            </a:r>
            <a:endParaRPr lang="en-US" sz="6600" dirty="0"/>
          </a:p>
        </p:txBody>
      </p:sp>
      <p:sp>
        <p:nvSpPr>
          <p:cNvPr id="3" name="Content Placeholder 2"/>
          <p:cNvSpPr>
            <a:spLocks noGrp="1"/>
          </p:cNvSpPr>
          <p:nvPr>
            <p:ph sz="quarter" idx="1"/>
          </p:nvPr>
        </p:nvSpPr>
        <p:spPr>
          <a:xfrm>
            <a:off x="228600" y="1143000"/>
            <a:ext cx="8382000" cy="5254752"/>
          </a:xfrm>
        </p:spPr>
        <p:txBody>
          <a:bodyPr>
            <a:normAutofit fontScale="25000" lnSpcReduction="20000"/>
          </a:bodyPr>
          <a:lstStyle/>
          <a:p>
            <a:pPr fontAlgn="base"/>
            <a:r>
              <a:rPr lang="en-US" sz="13200" dirty="0"/>
              <a:t>A car averages 27 miles per gallon. If gas costs $4.04 per gallon, which of the following is closest to how much the gas would cost for this car to travel 2,727 typical miles?</a:t>
            </a:r>
          </a:p>
          <a:p>
            <a:pPr lvl="1" fontAlgn="base"/>
            <a:r>
              <a:rPr lang="en-US" sz="13200" b="1" dirty="0">
                <a:hlinkClick r:id="rId2"/>
              </a:rPr>
              <a:t>A.</a:t>
            </a:r>
            <a:r>
              <a:rPr lang="en-US" sz="13200" dirty="0"/>
              <a:t> $  44.44</a:t>
            </a:r>
          </a:p>
          <a:p>
            <a:pPr lvl="1" fontAlgn="base"/>
            <a:r>
              <a:rPr lang="en-US" sz="13200" b="1" dirty="0">
                <a:hlinkClick r:id="rId2"/>
              </a:rPr>
              <a:t>B.</a:t>
            </a:r>
            <a:r>
              <a:rPr lang="en-US" sz="13200" dirty="0"/>
              <a:t> $109.08</a:t>
            </a:r>
          </a:p>
          <a:p>
            <a:pPr lvl="1" fontAlgn="base"/>
            <a:r>
              <a:rPr lang="en-US" sz="13200" b="1" dirty="0">
                <a:hlinkClick r:id="rId2"/>
              </a:rPr>
              <a:t>C.</a:t>
            </a:r>
            <a:r>
              <a:rPr lang="en-US" sz="13200" dirty="0"/>
              <a:t> $118.80</a:t>
            </a:r>
          </a:p>
          <a:p>
            <a:pPr lvl="1" fontAlgn="base"/>
            <a:r>
              <a:rPr lang="en-US" sz="13200" b="1" dirty="0">
                <a:hlinkClick r:id="rId2"/>
              </a:rPr>
              <a:t>D.</a:t>
            </a:r>
            <a:r>
              <a:rPr lang="en-US" sz="13200" dirty="0"/>
              <a:t> $408.04</a:t>
            </a:r>
          </a:p>
          <a:p>
            <a:pPr lvl="1" fontAlgn="base"/>
            <a:r>
              <a:rPr lang="en-US" sz="13200" b="1" dirty="0">
                <a:hlinkClick r:id="rId2"/>
              </a:rPr>
              <a:t>E.</a:t>
            </a:r>
            <a:r>
              <a:rPr lang="en-US" sz="13200" dirty="0"/>
              <a:t> $</a:t>
            </a:r>
            <a:r>
              <a:rPr lang="en-US" sz="13200" dirty="0" smtClean="0"/>
              <a:t>444.40</a:t>
            </a:r>
          </a:p>
          <a:p>
            <a:pPr marL="365760" lvl="1" indent="0" fontAlgn="base">
              <a:buNone/>
            </a:pPr>
            <a:endParaRPr lang="en-US" dirty="0" smtClean="0"/>
          </a:p>
          <a:p>
            <a:pPr marL="365760" lvl="1" indent="0" fontAlgn="base">
              <a:buNone/>
            </a:pPr>
            <a:endParaRPr lang="en-US" dirty="0"/>
          </a:p>
          <a:p>
            <a:pPr marL="365760" lvl="1" indent="0" fontAlgn="base">
              <a:buNone/>
            </a:pPr>
            <a:r>
              <a:rPr lang="en-US" sz="11100" dirty="0" smtClean="0"/>
              <a:t>Act.org</a:t>
            </a:r>
            <a:endParaRPr lang="en-US" sz="11100" dirty="0"/>
          </a:p>
          <a:p>
            <a:endParaRPr lang="en-US" dirty="0"/>
          </a:p>
        </p:txBody>
      </p:sp>
    </p:spTree>
    <p:extLst>
      <p:ext uri="{BB962C8B-B14F-4D97-AF65-F5344CB8AC3E}">
        <p14:creationId xmlns:p14="http://schemas.microsoft.com/office/powerpoint/2010/main" val="13798750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152400" y="0"/>
            <a:ext cx="8686800" cy="6858000"/>
          </a:xfrm>
        </p:spPr>
        <p:txBody>
          <a:bodyPr>
            <a:normAutofit fontScale="92500" lnSpcReduction="20000"/>
          </a:bodyPr>
          <a:lstStyle/>
          <a:p>
            <a:r>
              <a:rPr lang="en-US" sz="3600" dirty="0"/>
              <a:t>Points A, B, C, and D are on a line such that B is between A and C, and C is between B and D. The distance from A to B is 6 units. The distance from B to C is twice the distance from A to B, and the distance from C to D is twice the distance from B to C. What is the distance, in units, from the midpoint of BC to the midpoint of CD ?</a:t>
            </a:r>
          </a:p>
          <a:p>
            <a:r>
              <a:rPr lang="en-US" sz="3600" dirty="0"/>
              <a:t>F. 18</a:t>
            </a:r>
          </a:p>
          <a:p>
            <a:r>
              <a:rPr lang="en-US" sz="3600" dirty="0"/>
              <a:t>G. 14</a:t>
            </a:r>
          </a:p>
          <a:p>
            <a:r>
              <a:rPr lang="en-US" sz="3600" dirty="0"/>
              <a:t>H. 12</a:t>
            </a:r>
          </a:p>
          <a:p>
            <a:r>
              <a:rPr lang="en-US" sz="3600" dirty="0"/>
              <a:t>J.   9</a:t>
            </a:r>
          </a:p>
          <a:p>
            <a:r>
              <a:rPr lang="en-US" sz="3600" dirty="0"/>
              <a:t>K.   </a:t>
            </a:r>
            <a:r>
              <a:rPr lang="en-US" sz="3600" dirty="0" smtClean="0"/>
              <a:t>6</a:t>
            </a:r>
          </a:p>
          <a:p>
            <a:pPr marL="0" indent="0">
              <a:buNone/>
            </a:pPr>
            <a:endParaRPr lang="en-US" sz="2800" dirty="0" smtClean="0"/>
          </a:p>
          <a:p>
            <a:pPr marL="0" indent="0">
              <a:buNone/>
            </a:pPr>
            <a:r>
              <a:rPr lang="en-US" dirty="0" smtClean="0"/>
              <a:t>ACT.org</a:t>
            </a:r>
            <a:endParaRPr lang="en-US" dirty="0"/>
          </a:p>
        </p:txBody>
      </p:sp>
    </p:spTree>
    <p:extLst>
      <p:ext uri="{BB962C8B-B14F-4D97-AF65-F5344CB8AC3E}">
        <p14:creationId xmlns:p14="http://schemas.microsoft.com/office/powerpoint/2010/main" val="38571719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467600" cy="1143000"/>
          </a:xfrm>
        </p:spPr>
        <p:txBody>
          <a:bodyPr/>
          <a:lstStyle/>
          <a:p>
            <a:pPr algn="ctr"/>
            <a:r>
              <a:rPr lang="en-US" sz="6600" dirty="0" smtClean="0"/>
              <a:t>Calculators:</a:t>
            </a:r>
            <a:r>
              <a:rPr lang="en-US" dirty="0" smtClean="0"/>
              <a:t>	</a:t>
            </a:r>
            <a:endParaRPr lang="en-US" dirty="0"/>
          </a:p>
        </p:txBody>
      </p:sp>
      <p:sp>
        <p:nvSpPr>
          <p:cNvPr id="3" name="Content Placeholder 2"/>
          <p:cNvSpPr>
            <a:spLocks noGrp="1"/>
          </p:cNvSpPr>
          <p:nvPr>
            <p:ph sz="quarter" idx="1"/>
          </p:nvPr>
        </p:nvSpPr>
        <p:spPr>
          <a:xfrm>
            <a:off x="457200" y="1219200"/>
            <a:ext cx="7467600" cy="5181600"/>
          </a:xfrm>
        </p:spPr>
        <p:txBody>
          <a:bodyPr>
            <a:noAutofit/>
          </a:bodyPr>
          <a:lstStyle/>
          <a:p>
            <a:r>
              <a:rPr lang="en-US" sz="3600" dirty="0"/>
              <a:t>Calculators will be provided for you in the classrooms you are testing in.  However, they could be scientific calculators, TI-83s, and TI-84s. </a:t>
            </a:r>
          </a:p>
          <a:p>
            <a:r>
              <a:rPr lang="en-US" sz="3600" dirty="0" smtClean="0"/>
              <a:t>You may bring your own.</a:t>
            </a:r>
          </a:p>
          <a:p>
            <a:r>
              <a:rPr lang="en-US" sz="3600" dirty="0" smtClean="0"/>
              <a:t>DO </a:t>
            </a:r>
            <a:r>
              <a:rPr lang="en-US" sz="3600" dirty="0"/>
              <a:t>NOT try and use them on every question on the test or you will run out of time</a:t>
            </a:r>
            <a:r>
              <a:rPr lang="en-US" sz="3600" dirty="0" smtClean="0"/>
              <a:t>!</a:t>
            </a:r>
            <a:endParaRPr lang="en-US" sz="3600" dirty="0"/>
          </a:p>
        </p:txBody>
      </p:sp>
    </p:spTree>
    <p:extLst>
      <p:ext uri="{BB962C8B-B14F-4D97-AF65-F5344CB8AC3E}">
        <p14:creationId xmlns:p14="http://schemas.microsoft.com/office/powerpoint/2010/main" val="28282274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normAutofit/>
          </a:bodyPr>
          <a:lstStyle/>
          <a:p>
            <a:r>
              <a:rPr lang="en-US" sz="6600" dirty="0" smtClean="0"/>
              <a:t>Timing:</a:t>
            </a:r>
            <a:endParaRPr lang="en-US" sz="6600" dirty="0"/>
          </a:p>
        </p:txBody>
      </p:sp>
      <p:sp>
        <p:nvSpPr>
          <p:cNvPr id="3" name="Content Placeholder 2"/>
          <p:cNvSpPr>
            <a:spLocks noGrp="1"/>
          </p:cNvSpPr>
          <p:nvPr>
            <p:ph sz="quarter" idx="1"/>
          </p:nvPr>
        </p:nvSpPr>
        <p:spPr>
          <a:xfrm>
            <a:off x="228600" y="1066800"/>
            <a:ext cx="8534400" cy="5791200"/>
          </a:xfrm>
        </p:spPr>
        <p:txBody>
          <a:bodyPr>
            <a:noAutofit/>
          </a:bodyPr>
          <a:lstStyle/>
          <a:p>
            <a:r>
              <a:rPr lang="en-US" sz="3600" dirty="0" smtClean="0"/>
              <a:t>60 Minutes to do  60 Questions!!</a:t>
            </a:r>
          </a:p>
          <a:p>
            <a:r>
              <a:rPr lang="en-US" sz="3600" dirty="0" smtClean="0"/>
              <a:t>Use your time wisely. Pace yourself!!</a:t>
            </a:r>
          </a:p>
          <a:p>
            <a:r>
              <a:rPr lang="en-US" sz="3600" dirty="0" smtClean="0"/>
              <a:t>Problems are mostly in order with the first third being the easiest, the last third being the hardest, and the one in the middle being middle of the road.  That is NOT saying the first problem is the easiest and the last problem the hardest!</a:t>
            </a:r>
          </a:p>
          <a:p>
            <a:r>
              <a:rPr lang="en-US" sz="3600" dirty="0" smtClean="0"/>
              <a:t>Use the “Two Pass” method.</a:t>
            </a:r>
          </a:p>
        </p:txBody>
      </p:sp>
    </p:spTree>
    <p:extLst>
      <p:ext uri="{BB962C8B-B14F-4D97-AF65-F5344CB8AC3E}">
        <p14:creationId xmlns:p14="http://schemas.microsoft.com/office/powerpoint/2010/main" val="32099463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Pass One</a:t>
            </a:r>
            <a:endParaRPr lang="en-US" sz="6600" dirty="0"/>
          </a:p>
        </p:txBody>
      </p:sp>
      <p:sp>
        <p:nvSpPr>
          <p:cNvPr id="3" name="Content Placeholder 2"/>
          <p:cNvSpPr>
            <a:spLocks noGrp="1"/>
          </p:cNvSpPr>
          <p:nvPr>
            <p:ph sz="quarter" idx="1"/>
          </p:nvPr>
        </p:nvSpPr>
        <p:spPr>
          <a:xfrm>
            <a:off x="228600" y="1600200"/>
            <a:ext cx="8534400" cy="4873752"/>
          </a:xfrm>
        </p:spPr>
        <p:txBody>
          <a:bodyPr/>
          <a:lstStyle/>
          <a:p>
            <a:r>
              <a:rPr lang="en-US" sz="3600" dirty="0" smtClean="0"/>
              <a:t>Work problems you know how to work and can work quickly.</a:t>
            </a:r>
          </a:p>
          <a:p>
            <a:r>
              <a:rPr lang="en-US" sz="3600" dirty="0" smtClean="0"/>
              <a:t>Work problems you do not need a calculator for.</a:t>
            </a:r>
          </a:p>
          <a:p>
            <a:r>
              <a:rPr lang="en-US" sz="3600" dirty="0" smtClean="0"/>
              <a:t>Look for relationships!</a:t>
            </a:r>
          </a:p>
          <a:p>
            <a:r>
              <a:rPr lang="en-US" sz="3600" dirty="0" smtClean="0"/>
              <a:t>Skip problems you are confused on or will take extra time.  </a:t>
            </a:r>
          </a:p>
          <a:p>
            <a:endParaRPr lang="en-US" dirty="0" smtClean="0"/>
          </a:p>
          <a:p>
            <a:pPr marL="0" indent="0">
              <a:buNone/>
            </a:pPr>
            <a:endParaRPr lang="en-US" dirty="0"/>
          </a:p>
        </p:txBody>
      </p:sp>
    </p:spTree>
    <p:extLst>
      <p:ext uri="{BB962C8B-B14F-4D97-AF65-F5344CB8AC3E}">
        <p14:creationId xmlns:p14="http://schemas.microsoft.com/office/powerpoint/2010/main" val="30137131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normAutofit/>
          </a:bodyPr>
          <a:lstStyle/>
          <a:p>
            <a:r>
              <a:rPr lang="en-US" sz="6600" dirty="0" smtClean="0"/>
              <a:t>Pass Two:</a:t>
            </a:r>
            <a:endParaRPr lang="en-US" sz="6600" dirty="0"/>
          </a:p>
        </p:txBody>
      </p:sp>
      <p:sp>
        <p:nvSpPr>
          <p:cNvPr id="3" name="Content Placeholder 2"/>
          <p:cNvSpPr>
            <a:spLocks noGrp="1"/>
          </p:cNvSpPr>
          <p:nvPr>
            <p:ph sz="quarter" idx="1"/>
          </p:nvPr>
        </p:nvSpPr>
        <p:spPr>
          <a:xfrm>
            <a:off x="76200" y="1066800"/>
            <a:ext cx="8610600" cy="5791200"/>
          </a:xfrm>
        </p:spPr>
        <p:txBody>
          <a:bodyPr>
            <a:noAutofit/>
          </a:bodyPr>
          <a:lstStyle/>
          <a:p>
            <a:r>
              <a:rPr lang="en-US" sz="3600" dirty="0"/>
              <a:t>W</a:t>
            </a:r>
            <a:r>
              <a:rPr lang="en-US" sz="3600" dirty="0" smtClean="0"/>
              <a:t>orking the problems you skipped.  </a:t>
            </a:r>
          </a:p>
          <a:p>
            <a:r>
              <a:rPr lang="en-US" sz="3600" dirty="0" smtClean="0"/>
              <a:t>Try to eliminate answers.</a:t>
            </a:r>
          </a:p>
          <a:p>
            <a:r>
              <a:rPr lang="en-US" sz="3600" dirty="0" smtClean="0"/>
              <a:t>If you cannot work a problem at all, then guess.  But mark that you guessed on the test book so you can go back if time allows.   </a:t>
            </a:r>
          </a:p>
          <a:p>
            <a:r>
              <a:rPr lang="en-US" sz="3600" dirty="0" smtClean="0"/>
              <a:t>If you are randomly guessing, pick one letter and stick with it on all random guesses. </a:t>
            </a:r>
          </a:p>
          <a:p>
            <a:r>
              <a:rPr lang="en-US" sz="3600" dirty="0" smtClean="0"/>
              <a:t>All questions weigh equally!   </a:t>
            </a:r>
          </a:p>
        </p:txBody>
      </p:sp>
    </p:spTree>
    <p:extLst>
      <p:ext uri="{BB962C8B-B14F-4D97-AF65-F5344CB8AC3E}">
        <p14:creationId xmlns:p14="http://schemas.microsoft.com/office/powerpoint/2010/main" val="29043646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905000"/>
          </a:xfrm>
        </p:spPr>
        <p:txBody>
          <a:bodyPr>
            <a:normAutofit fontScale="90000"/>
          </a:bodyPr>
          <a:lstStyle/>
          <a:p>
            <a:r>
              <a:rPr lang="en-US" sz="6600" dirty="0" smtClean="0"/>
              <a:t>Read The Question Carefully!</a:t>
            </a:r>
            <a:r>
              <a:rPr lang="en-US" dirty="0" smtClean="0"/>
              <a:t>	</a:t>
            </a:r>
            <a:endParaRPr lang="en-US" dirty="0"/>
          </a:p>
        </p:txBody>
      </p:sp>
      <p:sp>
        <p:nvSpPr>
          <p:cNvPr id="3" name="Content Placeholder 2"/>
          <p:cNvSpPr>
            <a:spLocks noGrp="1"/>
          </p:cNvSpPr>
          <p:nvPr>
            <p:ph sz="quarter" idx="1"/>
          </p:nvPr>
        </p:nvSpPr>
        <p:spPr>
          <a:xfrm>
            <a:off x="381000" y="2438400"/>
            <a:ext cx="8077200" cy="4191000"/>
          </a:xfrm>
        </p:spPr>
        <p:txBody>
          <a:bodyPr>
            <a:normAutofit/>
          </a:bodyPr>
          <a:lstStyle/>
          <a:p>
            <a:r>
              <a:rPr lang="en-US" sz="3600" dirty="0" smtClean="0"/>
              <a:t>Read each question carefully.  </a:t>
            </a:r>
          </a:p>
          <a:p>
            <a:r>
              <a:rPr lang="en-US" sz="3600" dirty="0" smtClean="0"/>
              <a:t>Thank about what it is asking for.  </a:t>
            </a:r>
          </a:p>
          <a:p>
            <a:r>
              <a:rPr lang="en-US" sz="3600" dirty="0" smtClean="0"/>
              <a:t>THINK!!!!!</a:t>
            </a:r>
          </a:p>
          <a:p>
            <a:r>
              <a:rPr lang="en-US" sz="3600" dirty="0" smtClean="0"/>
              <a:t>At 5 Minutes Warning, guess on all the rest picking one letter!</a:t>
            </a:r>
            <a:endParaRPr lang="en-US" sz="3600" dirty="0"/>
          </a:p>
        </p:txBody>
      </p:sp>
    </p:spTree>
    <p:extLst>
      <p:ext uri="{BB962C8B-B14F-4D97-AF65-F5344CB8AC3E}">
        <p14:creationId xmlns:p14="http://schemas.microsoft.com/office/powerpoint/2010/main" val="2981149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Formulas</a:t>
            </a:r>
            <a:endParaRPr lang="en-US" sz="6600"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152400" y="1600200"/>
                <a:ext cx="8686800" cy="4873752"/>
              </a:xfrm>
            </p:spPr>
            <p:txBody>
              <a:bodyPr>
                <a:noAutofit/>
              </a:bodyPr>
              <a:lstStyle/>
              <a:p>
                <a:r>
                  <a:rPr lang="en-US" sz="3900" dirty="0" smtClean="0"/>
                  <a:t>Area Rectangle and Parallelogram A = base x height</a:t>
                </a:r>
              </a:p>
              <a:p>
                <a:r>
                  <a:rPr lang="en-US" sz="3900" dirty="0" smtClean="0"/>
                  <a:t>Area Triangle A = ½ base x height</a:t>
                </a:r>
              </a:p>
              <a:p>
                <a:r>
                  <a:rPr lang="en-US" sz="3900" dirty="0" smtClean="0"/>
                  <a:t>Area Trapezoid </a:t>
                </a:r>
              </a:p>
              <a:p>
                <a:pPr marL="0" indent="0">
                  <a:buNone/>
                </a:pPr>
                <a:r>
                  <a:rPr lang="en-US" sz="3900" dirty="0"/>
                  <a:t>	</a:t>
                </a:r>
                <a:r>
                  <a:rPr lang="en-US" sz="3900" dirty="0" smtClean="0"/>
                  <a:t>A = ½ height (base + base)</a:t>
                </a:r>
              </a:p>
              <a:p>
                <a:r>
                  <a:rPr lang="en-US" sz="3900" dirty="0" smtClean="0"/>
                  <a:t>Area Circle </a:t>
                </a:r>
                <a14:m>
                  <m:oMath xmlns:m="http://schemas.openxmlformats.org/officeDocument/2006/math" xmlns="">
                    <m:r>
                      <a:rPr lang="en-US" sz="3900" b="0" i="1" smtClean="0">
                        <a:latin typeface="Cambria Math"/>
                      </a:rPr>
                      <m:t>𝐴</m:t>
                    </m:r>
                    <m:r>
                      <a:rPr lang="en-US" sz="3900" b="0" i="1" smtClean="0">
                        <a:latin typeface="Cambria Math"/>
                      </a:rPr>
                      <m:t>=</m:t>
                    </m:r>
                    <m:r>
                      <a:rPr lang="en-US" sz="3900" b="0" i="1" smtClean="0">
                        <a:latin typeface="Cambria Math"/>
                        <a:ea typeface="Cambria Math"/>
                      </a:rPr>
                      <m:t>𝜋</m:t>
                    </m:r>
                    <m:sSup>
                      <m:sSupPr>
                        <m:ctrlPr>
                          <a:rPr lang="en-US" sz="3900" b="0" i="1" smtClean="0">
                            <a:latin typeface="Cambria Math"/>
                            <a:ea typeface="Cambria Math"/>
                          </a:rPr>
                        </m:ctrlPr>
                      </m:sSupPr>
                      <m:e>
                        <m:r>
                          <a:rPr lang="en-US" sz="3900" b="0" i="1" smtClean="0">
                            <a:latin typeface="Cambria Math"/>
                            <a:ea typeface="Cambria Math"/>
                          </a:rPr>
                          <m:t>𝑟</m:t>
                        </m:r>
                      </m:e>
                      <m:sup>
                        <m:r>
                          <a:rPr lang="en-US" sz="3900" b="0" i="1" smtClean="0">
                            <a:latin typeface="Cambria Math"/>
                            <a:ea typeface="Cambria Math"/>
                          </a:rPr>
                          <m:t>2</m:t>
                        </m:r>
                      </m:sup>
                    </m:sSup>
                  </m:oMath>
                </a14:m>
                <a:endParaRPr lang="en-US" sz="3900" dirty="0" smtClean="0"/>
              </a:p>
              <a:p>
                <a:r>
                  <a:rPr lang="en-US" sz="3900" dirty="0" smtClean="0"/>
                  <a:t>Circumference Circle </a:t>
                </a:r>
                <a14:m>
                  <m:oMath xmlns:m="http://schemas.openxmlformats.org/officeDocument/2006/math" xmlns="">
                    <m:r>
                      <a:rPr lang="en-US" sz="3900" b="0" i="1" smtClean="0">
                        <a:latin typeface="Cambria Math"/>
                      </a:rPr>
                      <m:t>𝐴</m:t>
                    </m:r>
                    <m:r>
                      <a:rPr lang="en-US" sz="3900" b="0" i="1" smtClean="0">
                        <a:latin typeface="Cambria Math"/>
                      </a:rPr>
                      <m:t>=2</m:t>
                    </m:r>
                    <m:r>
                      <a:rPr lang="en-US" sz="3900" b="0" i="1" smtClean="0">
                        <a:latin typeface="Cambria Math"/>
                        <a:ea typeface="Cambria Math"/>
                      </a:rPr>
                      <m:t>𝜋</m:t>
                    </m:r>
                    <m:r>
                      <a:rPr lang="en-US" sz="3900" b="0" i="1" smtClean="0">
                        <a:latin typeface="Cambria Math"/>
                        <a:ea typeface="Cambria Math"/>
                      </a:rPr>
                      <m:t>𝑟</m:t>
                    </m:r>
                  </m:oMath>
                </a14:m>
                <a:endParaRPr lang="en-US" sz="3900" dirty="0" smtClean="0"/>
              </a:p>
              <a:p>
                <a:pPr marL="365760" lvl="1" indent="0">
                  <a:buNone/>
                </a:pPr>
                <a:endParaRPr lang="en-US" sz="3600"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152400" y="1600200"/>
                <a:ext cx="8686800" cy="4873752"/>
              </a:xfrm>
              <a:blipFill rotWithShape="1">
                <a:blip r:embed="rId2"/>
                <a:stretch>
                  <a:fillRect l="-1123" t="-2128" r="-702"/>
                </a:stretch>
              </a:blipFill>
            </p:spPr>
            <p:txBody>
              <a:bodyPr/>
              <a:lstStyle/>
              <a:p>
                <a:r>
                  <a:rPr lang="en-US">
                    <a:noFill/>
                  </a:rPr>
                  <a:t> </a:t>
                </a:r>
              </a:p>
            </p:txBody>
          </p:sp>
        </mc:Fallback>
      </mc:AlternateContent>
    </p:spTree>
    <p:extLst>
      <p:ext uri="{BB962C8B-B14F-4D97-AF65-F5344CB8AC3E}">
        <p14:creationId xmlns:p14="http://schemas.microsoft.com/office/powerpoint/2010/main" val="24381179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1905000"/>
          </a:xfrm>
        </p:spPr>
        <p:txBody>
          <a:bodyPr>
            <a:noAutofit/>
          </a:bodyPr>
          <a:lstStyle/>
          <a:p>
            <a:r>
              <a:rPr lang="en-US" sz="6600" dirty="0" smtClean="0"/>
              <a:t>Right Triangle Formulas</a:t>
            </a:r>
            <a:endParaRPr lang="en-US" sz="6600"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152400" y="2057400"/>
                <a:ext cx="8610600" cy="4416552"/>
              </a:xfrm>
            </p:spPr>
            <p:txBody>
              <a:bodyPr>
                <a:normAutofit/>
              </a:bodyPr>
              <a:lstStyle/>
              <a:p>
                <a:r>
                  <a:rPr lang="en-US" sz="3900" dirty="0" smtClean="0"/>
                  <a:t>Pythagorean Theorem </a:t>
                </a:r>
                <a14:m>
                  <m:oMath xmlns:m="http://schemas.openxmlformats.org/officeDocument/2006/math" xmlns="">
                    <m:sSup>
                      <m:sSupPr>
                        <m:ctrlPr>
                          <a:rPr lang="en-US" sz="3900" i="1">
                            <a:latin typeface="Cambria Math"/>
                          </a:rPr>
                        </m:ctrlPr>
                      </m:sSupPr>
                      <m:e>
                        <m:r>
                          <a:rPr lang="en-US" sz="3900" i="1">
                            <a:latin typeface="Cambria Math"/>
                          </a:rPr>
                          <m:t>𝑎</m:t>
                        </m:r>
                      </m:e>
                      <m:sup>
                        <m:r>
                          <a:rPr lang="en-US" sz="3900" i="1">
                            <a:latin typeface="Cambria Math"/>
                          </a:rPr>
                          <m:t>2</m:t>
                        </m:r>
                      </m:sup>
                    </m:sSup>
                    <m:r>
                      <a:rPr lang="en-US" sz="3900" i="1">
                        <a:latin typeface="Cambria Math"/>
                      </a:rPr>
                      <m:t>+</m:t>
                    </m:r>
                    <m:sSup>
                      <m:sSupPr>
                        <m:ctrlPr>
                          <a:rPr lang="en-US" sz="3900" i="1">
                            <a:latin typeface="Cambria Math"/>
                          </a:rPr>
                        </m:ctrlPr>
                      </m:sSupPr>
                      <m:e>
                        <m:r>
                          <a:rPr lang="en-US" sz="3900" i="1">
                            <a:latin typeface="Cambria Math"/>
                          </a:rPr>
                          <m:t>𝑏</m:t>
                        </m:r>
                      </m:e>
                      <m:sup>
                        <m:r>
                          <a:rPr lang="en-US" sz="3900" i="1">
                            <a:latin typeface="Cambria Math"/>
                          </a:rPr>
                          <m:t>2</m:t>
                        </m:r>
                      </m:sup>
                    </m:sSup>
                    <m:r>
                      <a:rPr lang="en-US" sz="3900" i="1">
                        <a:latin typeface="Cambria Math"/>
                      </a:rPr>
                      <m:t>=</m:t>
                    </m:r>
                    <m:sSup>
                      <m:sSupPr>
                        <m:ctrlPr>
                          <a:rPr lang="en-US" sz="3900" i="1">
                            <a:latin typeface="Cambria Math"/>
                          </a:rPr>
                        </m:ctrlPr>
                      </m:sSupPr>
                      <m:e>
                        <m:r>
                          <a:rPr lang="en-US" sz="3900" i="1">
                            <a:latin typeface="Cambria Math"/>
                          </a:rPr>
                          <m:t>𝑐</m:t>
                        </m:r>
                      </m:e>
                      <m:sup>
                        <m:r>
                          <a:rPr lang="en-US" sz="3900" i="1">
                            <a:latin typeface="Cambria Math"/>
                          </a:rPr>
                          <m:t>2</m:t>
                        </m:r>
                      </m:sup>
                    </m:sSup>
                  </m:oMath>
                </a14:m>
                <a:endParaRPr lang="en-US" sz="3900" dirty="0"/>
              </a:p>
              <a:p>
                <a14:m>
                  <m:oMath xmlns:m="http://schemas.openxmlformats.org/officeDocument/2006/math" xmlns="">
                    <m:r>
                      <a:rPr lang="en-US" sz="3900" i="1">
                        <a:latin typeface="Cambria Math"/>
                      </a:rPr>
                      <m:t>𝑠𝑖𝑛</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𝑜𝑝𝑝</m:t>
                        </m:r>
                      </m:num>
                      <m:den>
                        <m:r>
                          <a:rPr lang="en-US" sz="3900" i="1">
                            <a:latin typeface="Cambria Math"/>
                            <a:ea typeface="Cambria Math"/>
                          </a:rPr>
                          <m:t>h𝑦𝑝</m:t>
                        </m:r>
                      </m:den>
                    </m:f>
                  </m:oMath>
                </a14:m>
                <a:r>
                  <a:rPr lang="en-US" sz="3900" dirty="0"/>
                  <a:t>  ,  </a:t>
                </a:r>
                <a14:m>
                  <m:oMath xmlns:m="http://schemas.openxmlformats.org/officeDocument/2006/math" xmlns="">
                    <m:r>
                      <a:rPr lang="en-US" sz="3900" i="1" dirty="0">
                        <a:latin typeface="Cambria Math"/>
                      </a:rPr>
                      <m:t>𝑐𝑜𝑠</m:t>
                    </m:r>
                    <m:r>
                      <a:rPr lang="en-US" sz="3900" i="1" dirty="0">
                        <a:latin typeface="Cambria Math"/>
                        <a:ea typeface="Cambria Math"/>
                      </a:rPr>
                      <m:t>𝜃</m:t>
                    </m:r>
                    <m:r>
                      <a:rPr lang="en-US" sz="3900" i="1" dirty="0">
                        <a:latin typeface="Cambria Math"/>
                        <a:ea typeface="Cambria Math"/>
                      </a:rPr>
                      <m:t>=</m:t>
                    </m:r>
                    <m:f>
                      <m:fPr>
                        <m:ctrlPr>
                          <a:rPr lang="en-US" sz="3900" i="1" dirty="0">
                            <a:latin typeface="Cambria Math"/>
                            <a:ea typeface="Cambria Math"/>
                          </a:rPr>
                        </m:ctrlPr>
                      </m:fPr>
                      <m:num>
                        <m:r>
                          <a:rPr lang="en-US" sz="3900" i="1" dirty="0">
                            <a:latin typeface="Cambria Math"/>
                            <a:ea typeface="Cambria Math"/>
                          </a:rPr>
                          <m:t>𝑎𝑑𝑗</m:t>
                        </m:r>
                      </m:num>
                      <m:den>
                        <m:r>
                          <a:rPr lang="en-US" sz="3900" i="1" dirty="0">
                            <a:latin typeface="Cambria Math"/>
                            <a:ea typeface="Cambria Math"/>
                          </a:rPr>
                          <m:t>h𝑦𝑝</m:t>
                        </m:r>
                      </m:den>
                    </m:f>
                  </m:oMath>
                </a14:m>
                <a:r>
                  <a:rPr lang="en-US" sz="3900" dirty="0"/>
                  <a:t> , </a:t>
                </a:r>
                <a14:m>
                  <m:oMath xmlns:m="http://schemas.openxmlformats.org/officeDocument/2006/math" xmlns="">
                    <m:r>
                      <a:rPr lang="en-US" sz="3900" i="1">
                        <a:latin typeface="Cambria Math"/>
                      </a:rPr>
                      <m:t>𝑡𝑎𝑛</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𝑜𝑝𝑝</m:t>
                        </m:r>
                      </m:num>
                      <m:den>
                        <m:r>
                          <a:rPr lang="en-US" sz="3900" i="1">
                            <a:latin typeface="Cambria Math"/>
                            <a:ea typeface="Cambria Math"/>
                          </a:rPr>
                          <m:t>𝑎𝑑𝑗</m:t>
                        </m:r>
                      </m:den>
                    </m:f>
                  </m:oMath>
                </a14:m>
                <a:endParaRPr lang="en-US" sz="3900" dirty="0"/>
              </a:p>
              <a:p>
                <a14:m>
                  <m:oMath xmlns:m="http://schemas.openxmlformats.org/officeDocument/2006/math" xmlns="">
                    <m:r>
                      <a:rPr lang="en-US" sz="3900" i="1">
                        <a:latin typeface="Cambria Math"/>
                      </a:rPr>
                      <m:t>𝑐𝑠𝑐</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1</m:t>
                        </m:r>
                      </m:num>
                      <m:den>
                        <m:r>
                          <a:rPr lang="en-US" sz="3900" i="1">
                            <a:latin typeface="Cambria Math"/>
                            <a:ea typeface="Cambria Math"/>
                          </a:rPr>
                          <m:t>𝑠𝑖𝑛</m:t>
                        </m:r>
                        <m:r>
                          <a:rPr lang="en-US" sz="3900" i="1">
                            <a:latin typeface="Cambria Math"/>
                            <a:ea typeface="Cambria Math"/>
                          </a:rPr>
                          <m:t>𝜃</m:t>
                        </m:r>
                      </m:den>
                    </m:f>
                  </m:oMath>
                </a14:m>
                <a:r>
                  <a:rPr lang="en-US" sz="3900" dirty="0"/>
                  <a:t> , </a:t>
                </a:r>
                <a14:m>
                  <m:oMath xmlns:m="http://schemas.openxmlformats.org/officeDocument/2006/math" xmlns="">
                    <m:r>
                      <a:rPr lang="en-US" sz="3900" i="1">
                        <a:latin typeface="Cambria Math"/>
                      </a:rPr>
                      <m:t>𝑠𝑐𝑠</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1</m:t>
                        </m:r>
                      </m:num>
                      <m:den>
                        <m:r>
                          <a:rPr lang="en-US" sz="3900" i="1">
                            <a:latin typeface="Cambria Math"/>
                            <a:ea typeface="Cambria Math"/>
                          </a:rPr>
                          <m:t>𝑐𝑜𝑠</m:t>
                        </m:r>
                        <m:r>
                          <a:rPr lang="en-US" sz="3900" i="1">
                            <a:latin typeface="Cambria Math"/>
                            <a:ea typeface="Cambria Math"/>
                          </a:rPr>
                          <m:t>𝜃</m:t>
                        </m:r>
                      </m:den>
                    </m:f>
                  </m:oMath>
                </a14:m>
                <a:r>
                  <a:rPr lang="en-US" sz="3900" dirty="0"/>
                  <a:t> ,</a:t>
                </a:r>
                <a:endParaRPr lang="en-US" sz="3900" dirty="0" smtClean="0"/>
              </a:p>
              <a:p>
                <a:pPr marL="0" indent="0">
                  <a:buNone/>
                </a:pPr>
                <a:r>
                  <a:rPr lang="en-US" sz="3900" dirty="0"/>
                  <a:t> </a:t>
                </a:r>
                <a14:m>
                  <m:oMath xmlns:m="http://schemas.openxmlformats.org/officeDocument/2006/math" xmlns="">
                    <m:r>
                      <a:rPr lang="en-US" sz="3900" b="0" i="0" smtClean="0">
                        <a:latin typeface="Cambria Math"/>
                      </a:rPr>
                      <m:t> </m:t>
                    </m:r>
                    <m:r>
                      <a:rPr lang="en-US" sz="3900" i="1">
                        <a:latin typeface="Cambria Math"/>
                      </a:rPr>
                      <m:t>𝑡𝑎𝑛</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𝑠𝑖𝑛</m:t>
                        </m:r>
                        <m:r>
                          <a:rPr lang="en-US" sz="3900" i="1">
                            <a:latin typeface="Cambria Math"/>
                            <a:ea typeface="Cambria Math"/>
                          </a:rPr>
                          <m:t>𝜃</m:t>
                        </m:r>
                      </m:num>
                      <m:den>
                        <m:func>
                          <m:funcPr>
                            <m:ctrlPr>
                              <a:rPr lang="en-US" sz="3900" i="1">
                                <a:latin typeface="Cambria Math"/>
                                <a:ea typeface="Cambria Math"/>
                              </a:rPr>
                            </m:ctrlPr>
                          </m:funcPr>
                          <m:fName>
                            <m:r>
                              <m:rPr>
                                <m:sty m:val="p"/>
                              </m:rPr>
                              <a:rPr lang="en-US" sz="3900">
                                <a:latin typeface="Cambria Math"/>
                                <a:ea typeface="Cambria Math"/>
                              </a:rPr>
                              <m:t>cos</m:t>
                            </m:r>
                          </m:fName>
                          <m:e>
                            <m:r>
                              <a:rPr lang="en-US" sz="3900" i="1">
                                <a:latin typeface="Cambria Math"/>
                                <a:ea typeface="Cambria Math"/>
                              </a:rPr>
                              <m:t>𝜃</m:t>
                            </m:r>
                          </m:e>
                        </m:func>
                      </m:den>
                    </m:f>
                  </m:oMath>
                </a14:m>
                <a:r>
                  <a:rPr lang="en-US" sz="3900" dirty="0"/>
                  <a:t> , </a:t>
                </a:r>
                <a14:m>
                  <m:oMath xmlns:m="http://schemas.openxmlformats.org/officeDocument/2006/math" xmlns="">
                    <m:r>
                      <a:rPr lang="en-US" sz="3900" i="1">
                        <a:latin typeface="Cambria Math"/>
                      </a:rPr>
                      <m:t>𝑐𝑜𝑡</m:t>
                    </m:r>
                    <m:r>
                      <a:rPr lang="en-US" sz="3900" i="1">
                        <a:latin typeface="Cambria Math"/>
                        <a:ea typeface="Cambria Math"/>
                      </a:rPr>
                      <m:t>𝜃</m:t>
                    </m:r>
                    <m:r>
                      <a:rPr lang="en-US" sz="3900" i="1">
                        <a:latin typeface="Cambria Math"/>
                        <a:ea typeface="Cambria Math"/>
                      </a:rPr>
                      <m:t>=</m:t>
                    </m:r>
                    <m:f>
                      <m:fPr>
                        <m:ctrlPr>
                          <a:rPr lang="en-US" sz="3900" i="1">
                            <a:latin typeface="Cambria Math"/>
                            <a:ea typeface="Cambria Math"/>
                          </a:rPr>
                        </m:ctrlPr>
                      </m:fPr>
                      <m:num>
                        <m:r>
                          <a:rPr lang="en-US" sz="3900" i="1">
                            <a:latin typeface="Cambria Math"/>
                            <a:ea typeface="Cambria Math"/>
                          </a:rPr>
                          <m:t>1</m:t>
                        </m:r>
                      </m:num>
                      <m:den>
                        <m:r>
                          <a:rPr lang="en-US" sz="3900" i="1">
                            <a:latin typeface="Cambria Math"/>
                            <a:ea typeface="Cambria Math"/>
                          </a:rPr>
                          <m:t>𝑡𝑎𝑛</m:t>
                        </m:r>
                        <m:r>
                          <a:rPr lang="en-US" sz="3900" i="1">
                            <a:latin typeface="Cambria Math"/>
                            <a:ea typeface="Cambria Math"/>
                          </a:rPr>
                          <m:t>𝜃</m:t>
                        </m:r>
                      </m:den>
                    </m:f>
                  </m:oMath>
                </a14:m>
                <a:endParaRPr lang="en-US" sz="3900"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152400" y="2057400"/>
                <a:ext cx="8610600" cy="4416552"/>
              </a:xfrm>
              <a:blipFill rotWithShape="1">
                <a:blip r:embed="rId2"/>
                <a:stretch>
                  <a:fillRect l="-1132" t="-2348"/>
                </a:stretch>
              </a:blipFill>
            </p:spPr>
            <p:txBody>
              <a:bodyPr/>
              <a:lstStyle/>
              <a:p>
                <a:r>
                  <a:rPr lang="en-US">
                    <a:noFill/>
                  </a:rPr>
                  <a:t> </a:t>
                </a:r>
              </a:p>
            </p:txBody>
          </p:sp>
        </mc:Fallback>
      </mc:AlternateContent>
    </p:spTree>
    <p:extLst>
      <p:ext uri="{BB962C8B-B14F-4D97-AF65-F5344CB8AC3E}">
        <p14:creationId xmlns:p14="http://schemas.microsoft.com/office/powerpoint/2010/main" val="23198658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Math Concepts </a:t>
            </a:r>
            <a:endParaRPr lang="en-US" sz="6600"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a:bodyPr>
              <a:lstStyle/>
              <a:p>
                <a:r>
                  <a:rPr lang="en-US" sz="3600" dirty="0" smtClean="0"/>
                  <a:t>Must know how to factor!!!</a:t>
                </a:r>
              </a:p>
              <a:p>
                <a:pPr lvl="1"/>
                <a14:m/>
                <a:endParaRPr lang="en-US" sz="3600" dirty="0" smtClean="0"/>
              </a:p>
              <a:p>
                <a:pPr lvl="1"/>
                <a:r>
                  <a:rPr lang="en-US" sz="3600" dirty="0" smtClean="0"/>
                  <a:t>factors as 3(x – 6)(x – 5)</a:t>
                </a:r>
              </a:p>
              <a:p>
                <a:r>
                  <a:rPr lang="en-US" sz="3600" dirty="0" smtClean="0"/>
                  <a:t>Must know how to rationalize radicals.</a:t>
                </a:r>
              </a:p>
              <a:p>
                <a:pPr lvl="1"/>
                <a14:m/>
                <a:r>
                  <a:rPr lang="en-US" sz="3600" dirty="0" smtClean="0"/>
                  <a:t> = </a:t>
                </a:r>
                <a14:m/>
                <a:endParaRPr lang="en-US" sz="3600" dirty="0" smtClean="0"/>
              </a:p>
              <a:p>
                <a:r>
                  <a:rPr lang="en-US" sz="3600" dirty="0" smtClean="0"/>
                  <a:t>Must know your exponent rules.</a:t>
                </a:r>
              </a:p>
              <a:p>
                <a:pPr lvl="1"/>
                <a14:m/>
                <a:endParaRPr lang="en-US" sz="3600" b="0" dirty="0" smtClean="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143" t="-3004" r="-245"/>
                </a:stretch>
              </a:blipFill>
            </p:spPr>
            <p:txBody>
              <a:bodyPr/>
              <a:lstStyle/>
              <a:p>
                <a:r>
                  <a:rPr lang="en-US">
                    <a:noFill/>
                  </a:rPr>
                  <a:t> </a:t>
                </a:r>
              </a:p>
            </p:txBody>
          </p:sp>
        </mc:Fallback>
      </mc:AlternateContent>
    </p:spTree>
    <p:extLst>
      <p:ext uri="{BB962C8B-B14F-4D97-AF65-F5344CB8AC3E}">
        <p14:creationId xmlns:p14="http://schemas.microsoft.com/office/powerpoint/2010/main" val="27284766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411</TotalTime>
  <Words>617</Words>
  <Application>Microsoft Macintosh PowerPoint</Application>
  <PresentationFormat>On-screen Show (4:3)</PresentationFormat>
  <Paragraphs>66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Pisgah High School Math ACT</vt:lpstr>
      <vt:lpstr>Calculators: </vt:lpstr>
      <vt:lpstr>Timing:</vt:lpstr>
      <vt:lpstr>Pass One</vt:lpstr>
      <vt:lpstr>Pass Two:</vt:lpstr>
      <vt:lpstr>Read The Question Carefully! </vt:lpstr>
      <vt:lpstr>Formulas</vt:lpstr>
      <vt:lpstr>Right Triangle Formulas</vt:lpstr>
      <vt:lpstr>Math Concepts </vt:lpstr>
      <vt:lpstr>Sample Question</vt:lpstr>
      <vt:lpstr>PowerPoint Presentation</vt:lpstr>
    </vt:vector>
  </TitlesOfParts>
  <Company>Haywood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Pisgah High School Math ACT</dc:title>
  <dc:creator>Kristy Sorrells</dc:creator>
  <cp:lastModifiedBy>Lori Fox</cp:lastModifiedBy>
  <cp:revision>21</cp:revision>
  <dcterms:created xsi:type="dcterms:W3CDTF">2015-01-20T16:28:13Z</dcterms:created>
  <dcterms:modified xsi:type="dcterms:W3CDTF">2015-01-27T19:27:10Z</dcterms:modified>
</cp:coreProperties>
</file>